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3.gif" ContentType="video/unknown"/>
  <Override PartName="/ppt/media/media4.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94" r:id="rId5"/>
    <p:sldId id="292" r:id="rId6"/>
    <p:sldId id="290" r:id="rId7"/>
    <p:sldId id="274" r:id="rId8"/>
    <p:sldId id="293" r:id="rId9"/>
    <p:sldId id="299" r:id="rId10"/>
    <p:sldId id="269" r:id="rId11"/>
    <p:sldId id="277" r:id="rId12"/>
    <p:sldId id="278" r:id="rId13"/>
    <p:sldId id="288" r:id="rId14"/>
    <p:sldId id="295" r:id="rId15"/>
    <p:sldId id="281" r:id="rId16"/>
    <p:sldId id="282" r:id="rId17"/>
    <p:sldId id="283" r:id="rId18"/>
    <p:sldId id="284" r:id="rId19"/>
    <p:sldId id="289" r:id="rId20"/>
    <p:sldId id="286" r:id="rId21"/>
    <p:sldId id="297" r:id="rId22"/>
    <p:sldId id="287" r:id="rId23"/>
    <p:sldId id="300" r:id="rId24"/>
    <p:sldId id="301" r:id="rId25"/>
    <p:sldId id="298" r:id="rId26"/>
    <p:sldId id="276"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6F8"/>
    <a:srgbClr val="46CA4C"/>
    <a:srgbClr val="AD2396"/>
    <a:srgbClr val="79A254"/>
    <a:srgbClr val="FFCBC5"/>
    <a:srgbClr val="88F8CD"/>
    <a:srgbClr val="8CF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7" d="100"/>
          <a:sy n="67" d="100"/>
        </p:scale>
        <p:origin x="64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C2B405-8C0E-4CAF-85A7-66A130A34CAB}"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288209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C2B405-8C0E-4CAF-85A7-66A130A34CAB}"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90169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C2B405-8C0E-4CAF-85A7-66A130A34CAB}"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10183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C2B405-8C0E-4CAF-85A7-66A130A34CAB}"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338969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C2B405-8C0E-4CAF-85A7-66A130A34CAB}" type="datetimeFigureOut">
              <a:rPr lang="en-US" smtClean="0"/>
              <a:t>6/26/2019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146137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C2B405-8C0E-4CAF-85A7-66A130A34CAB}" type="datetimeFigureOut">
              <a:rPr lang="en-US" smtClean="0"/>
              <a:t>6/26/2019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412592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C2B405-8C0E-4CAF-85A7-66A130A34CAB}" type="datetimeFigureOut">
              <a:rPr lang="en-US" smtClean="0"/>
              <a:t>6/26/2019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117705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C2B405-8C0E-4CAF-85A7-66A130A34CAB}" type="datetimeFigureOut">
              <a:rPr lang="en-US" smtClean="0"/>
              <a:t>6/26/2019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158624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2B405-8C0E-4CAF-85A7-66A130A34CAB}" type="datetimeFigureOut">
              <a:rPr lang="en-US" smtClean="0"/>
              <a:t>6/26/2019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1047318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C2B405-8C0E-4CAF-85A7-66A130A34CAB}" type="datetimeFigureOut">
              <a:rPr lang="en-US" smtClean="0"/>
              <a:t>6/26/2019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301701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C2B405-8C0E-4CAF-85A7-66A130A34CAB}" type="datetimeFigureOut">
              <a:rPr lang="en-US" smtClean="0"/>
              <a:t>6/26/2019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64E97-727F-42F7-82C0-3A9FBD349F07}" type="slidenum">
              <a:rPr lang="en-US" smtClean="0"/>
              <a:t>‹#›</a:t>
            </a:fld>
            <a:endParaRPr lang="en-US"/>
          </a:p>
        </p:txBody>
      </p:sp>
    </p:spTree>
    <p:extLst>
      <p:ext uri="{BB962C8B-B14F-4D97-AF65-F5344CB8AC3E}">
        <p14:creationId xmlns:p14="http://schemas.microsoft.com/office/powerpoint/2010/main" val="87774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2B405-8C0E-4CAF-85A7-66A130A34CAB}" type="datetimeFigureOut">
              <a:rPr lang="en-US" smtClean="0"/>
              <a:t>6/26/2019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64E97-727F-42F7-82C0-3A9FBD349F07}" type="slidenum">
              <a:rPr lang="en-US" smtClean="0"/>
              <a:t>‹#›</a:t>
            </a:fld>
            <a:endParaRPr lang="en-US"/>
          </a:p>
        </p:txBody>
      </p:sp>
    </p:spTree>
    <p:extLst>
      <p:ext uri="{BB962C8B-B14F-4D97-AF65-F5344CB8AC3E}">
        <p14:creationId xmlns:p14="http://schemas.microsoft.com/office/powerpoint/2010/main" val="619692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4.gif"/><Relationship Id="rId7" Type="http://schemas.openxmlformats.org/officeDocument/2006/relationships/image" Target="../media/image6.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video" Target="../media/media4.gif"/><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embeddings/Microsoft_Word_Document.docx"/><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7319"/>
          <a:stretch/>
        </p:blipFill>
        <p:spPr>
          <a:xfrm>
            <a:off x="-1" y="-1976"/>
            <a:ext cx="5330683" cy="2779043"/>
          </a:xfrm>
          <a:prstGeom prst="rect">
            <a:avLst/>
          </a:prstGeom>
        </p:spPr>
      </p:pic>
      <p:pic>
        <p:nvPicPr>
          <p:cNvPr id="9" name="Picture 8"/>
          <p:cNvPicPr>
            <a:picLocks noChangeAspect="1"/>
          </p:cNvPicPr>
          <p:nvPr/>
        </p:nvPicPr>
        <p:blipFill>
          <a:blip r:embed="rId3"/>
          <a:stretch>
            <a:fillRect/>
          </a:stretch>
        </p:blipFill>
        <p:spPr>
          <a:xfrm>
            <a:off x="-13064" y="2413740"/>
            <a:ext cx="12205063" cy="359695"/>
          </a:xfrm>
          <a:prstGeom prst="rect">
            <a:avLst/>
          </a:prstGeom>
        </p:spPr>
      </p:pic>
      <p:sp>
        <p:nvSpPr>
          <p:cNvPr id="11" name="Rectangle 6"/>
          <p:cNvSpPr>
            <a:spLocks noChangeArrowheads="1"/>
          </p:cNvSpPr>
          <p:nvPr/>
        </p:nvSpPr>
        <p:spPr bwMode="auto">
          <a:xfrm>
            <a:off x="-13064" y="2073275"/>
            <a:ext cx="12191999" cy="346075"/>
          </a:xfrm>
          <a:prstGeom prst="rect">
            <a:avLst/>
          </a:prstGeom>
          <a:solidFill>
            <a:srgbClr val="B2B2B2">
              <a:alpha val="50000"/>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2" name="Rectangle 5"/>
          <p:cNvSpPr>
            <a:spLocks noChangeArrowheads="1"/>
          </p:cNvSpPr>
          <p:nvPr/>
        </p:nvSpPr>
        <p:spPr bwMode="auto">
          <a:xfrm>
            <a:off x="-13063" y="1728788"/>
            <a:ext cx="12192000" cy="344487"/>
          </a:xfrm>
          <a:prstGeom prst="rect">
            <a:avLst/>
          </a:prstGeom>
          <a:solidFill>
            <a:srgbClr val="B2B2B2">
              <a:alpha val="25000"/>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3" name="Text Box 11"/>
          <p:cNvSpPr txBox="1">
            <a:spLocks noChangeArrowheads="1"/>
          </p:cNvSpPr>
          <p:nvPr/>
        </p:nvSpPr>
        <p:spPr bwMode="auto">
          <a:xfrm>
            <a:off x="366152" y="2996533"/>
            <a:ext cx="11182312" cy="3120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1pPr>
            <a:lvl2pPr marL="3889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2pPr>
            <a:lvl3pPr marL="584200" indent="-1936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3pPr>
            <a:lvl4pPr marL="781050" indent="-19367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4pPr>
            <a:lvl5pPr marL="976313"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5pPr>
            <a:lvl6pPr marL="1433513" indent="-195263" defTabSz="414338" fontAlgn="base" hangingPunct="0">
              <a:lnSpc>
                <a:spcPct val="80000"/>
              </a:lnSpc>
              <a:spcBef>
                <a:spcPct val="0"/>
              </a:spcBef>
              <a:spcAft>
                <a:spcPct val="0"/>
              </a:spcAft>
              <a:buClr>
                <a:srgbClr val="000000"/>
              </a:buClr>
              <a:buSzPct val="45000"/>
              <a:buFont typeface="Wingdings" panose="05000000000000000000" pitchFamily="2" charset="2"/>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6pPr>
            <a:lvl7pPr marL="1890713" indent="-195263" defTabSz="414338" fontAlgn="base" hangingPunct="0">
              <a:lnSpc>
                <a:spcPct val="80000"/>
              </a:lnSpc>
              <a:spcBef>
                <a:spcPct val="0"/>
              </a:spcBef>
              <a:spcAft>
                <a:spcPct val="0"/>
              </a:spcAft>
              <a:buClr>
                <a:srgbClr val="000000"/>
              </a:buClr>
              <a:buSzPct val="45000"/>
              <a:buFont typeface="Wingdings" panose="05000000000000000000" pitchFamily="2" charset="2"/>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7pPr>
            <a:lvl8pPr marL="2347913" indent="-195263" defTabSz="414338" fontAlgn="base" hangingPunct="0">
              <a:lnSpc>
                <a:spcPct val="80000"/>
              </a:lnSpc>
              <a:spcBef>
                <a:spcPct val="0"/>
              </a:spcBef>
              <a:spcAft>
                <a:spcPct val="0"/>
              </a:spcAft>
              <a:buClr>
                <a:srgbClr val="000000"/>
              </a:buClr>
              <a:buSzPct val="45000"/>
              <a:buFont typeface="Wingdings" panose="05000000000000000000" pitchFamily="2" charset="2"/>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8pPr>
            <a:lvl9pPr marL="2805113" indent="-195263" defTabSz="414338" fontAlgn="base" hangingPunct="0">
              <a:lnSpc>
                <a:spcPct val="80000"/>
              </a:lnSpc>
              <a:spcBef>
                <a:spcPct val="0"/>
              </a:spcBef>
              <a:spcAft>
                <a:spcPct val="0"/>
              </a:spcAft>
              <a:buClr>
                <a:srgbClr val="000000"/>
              </a:buClr>
              <a:buSzPct val="45000"/>
              <a:buFont typeface="Wingdings" panose="05000000000000000000" pitchFamily="2" charset="2"/>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rgbClr val="000000"/>
                </a:solidFill>
                <a:latin typeface="Arial" panose="020B0604020202020204" pitchFamily="34" charset="0"/>
                <a:ea typeface="MS Gothic" panose="020B0609070205080204" pitchFamily="49" charset="-128"/>
              </a:defRPr>
            </a:lvl9pPr>
          </a:lstStyle>
          <a:p>
            <a:pPr marL="0" marR="0" lvl="0" indent="0" algn="ctr" defTabSz="414338" eaLnBrk="0" fontAlgn="base" latinLnBrk="0" hangingPunct="0">
              <a:lnSpc>
                <a:spcPct val="100000"/>
              </a:lnSpc>
              <a:spcBef>
                <a:spcPct val="0"/>
              </a:spcBef>
              <a:spcAft>
                <a:spcPct val="0"/>
              </a:spcAft>
              <a:buClrTx/>
              <a:buSzTx/>
              <a:buFontTx/>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kumimoji="0" lang="en-ZW" altLang="en-US" sz="2900" b="1" i="0" u="none" strike="noStrike" kern="0" cap="none" spc="0" normalizeH="0" baseline="0" noProof="0" dirty="0">
                <a:ln>
                  <a:noFill/>
                </a:ln>
                <a:solidFill>
                  <a:srgbClr val="008FC5"/>
                </a:solidFill>
                <a:effectLst/>
                <a:uLnTx/>
                <a:uFillTx/>
                <a:latin typeface="Arial" panose="020B0604020202020204" pitchFamily="34" charset="0"/>
                <a:ea typeface="MS Gothic" panose="020B0609070205080204" pitchFamily="49" charset="-128"/>
              </a:rPr>
              <a:t>Himawari-8 Observation of Significant Krakatau Eruption </a:t>
            </a:r>
          </a:p>
          <a:p>
            <a:pPr marL="0" marR="0" lvl="0" indent="0" algn="ctr" defTabSz="414338" eaLnBrk="0" fontAlgn="base" latinLnBrk="0" hangingPunct="0">
              <a:lnSpc>
                <a:spcPct val="100000"/>
              </a:lnSpc>
              <a:spcBef>
                <a:spcPct val="0"/>
              </a:spcBef>
              <a:spcAft>
                <a:spcPct val="0"/>
              </a:spcAft>
              <a:buClrTx/>
              <a:buSzTx/>
              <a:buFontTx/>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kumimoji="0" lang="en-ZW" altLang="en-US" sz="2900" b="1" i="0" u="none" strike="noStrike" kern="0" cap="none" spc="0" normalizeH="0" baseline="0" noProof="0" dirty="0">
                <a:ln>
                  <a:noFill/>
                </a:ln>
                <a:solidFill>
                  <a:srgbClr val="008FC5"/>
                </a:solidFill>
                <a:effectLst/>
                <a:uLnTx/>
                <a:uFillTx/>
                <a:latin typeface="Arial" panose="020B0604020202020204" pitchFamily="34" charset="0"/>
                <a:ea typeface="MS Gothic" panose="020B0609070205080204" pitchFamily="49" charset="-128"/>
              </a:rPr>
              <a:t>on December 2018</a:t>
            </a:r>
            <a:endParaRPr kumimoji="0" lang="en-GB" altLang="en-US" sz="2900" b="1" i="0" u="none" strike="noStrike" kern="0" cap="none" spc="0" normalizeH="0" baseline="0" noProof="0" dirty="0">
              <a:ln>
                <a:noFill/>
              </a:ln>
              <a:solidFill>
                <a:srgbClr val="008FC5"/>
              </a:solidFill>
              <a:effectLst/>
              <a:uLnTx/>
              <a:uFillTx/>
              <a:latin typeface="Arial" panose="020B0604020202020204" pitchFamily="34" charset="0"/>
              <a:ea typeface="MS Gothic" panose="020B0609070205080204" pitchFamily="49" charset="-128"/>
            </a:endParaRPr>
          </a:p>
          <a:p>
            <a:pPr marL="0" marR="0" lvl="0" indent="0" algn="ctr" defTabSz="414338" eaLnBrk="1" fontAlgn="base" latinLnBrk="0" hangingPunct="1">
              <a:lnSpc>
                <a:spcPct val="100000"/>
              </a:lnSpc>
              <a:spcBef>
                <a:spcPct val="20000"/>
              </a:spcBef>
              <a:spcAft>
                <a:spcPct val="0"/>
              </a:spcAft>
              <a:buClr>
                <a:srgbClr val="FF0A00"/>
              </a:buClr>
              <a:buSzTx/>
              <a:buFontTx/>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endParaRPr kumimoji="0" lang="nl-NL" altLang="en-US" sz="3200" b="1" i="0" u="none" strike="noStrike" kern="0" cap="none" spc="0" normalizeH="0" baseline="0" noProof="0" dirty="0">
              <a:ln>
                <a:noFill/>
              </a:ln>
              <a:solidFill>
                <a:srgbClr val="008FC5"/>
              </a:solidFill>
              <a:effectLst/>
              <a:uLnTx/>
              <a:uFillTx/>
              <a:latin typeface="Arial" panose="020B0604020202020204" pitchFamily="34" charset="0"/>
              <a:ea typeface="MS Gothic" panose="020B0609070205080204" pitchFamily="49" charset="-128"/>
            </a:endParaRPr>
          </a:p>
          <a:p>
            <a:pPr marL="0" marR="0" lvl="0" indent="0" algn="ctr" defTabSz="414338" eaLnBrk="1" fontAlgn="base" latinLnBrk="0" hangingPunct="1">
              <a:lnSpc>
                <a:spcPct val="100000"/>
              </a:lnSpc>
              <a:spcBef>
                <a:spcPct val="20000"/>
              </a:spcBef>
              <a:spcAft>
                <a:spcPct val="0"/>
              </a:spcAft>
              <a:buClr>
                <a:srgbClr val="FF0A00"/>
              </a:buClr>
              <a:buSzTx/>
              <a:buFontTx/>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kumimoji="0" lang="nl-NL" altLang="en-US" sz="2400" b="1" i="0" u="none" strike="noStrike" kern="0" cap="none" spc="0" normalizeH="0" baseline="0" noProof="0" dirty="0">
                <a:ln>
                  <a:noFill/>
                </a:ln>
                <a:solidFill>
                  <a:srgbClr val="008FC5"/>
                </a:solidFill>
                <a:effectLst/>
                <a:uLnTx/>
                <a:uFillTx/>
                <a:latin typeface="Arial" panose="020B0604020202020204" pitchFamily="34" charset="0"/>
                <a:ea typeface="MS Gothic" panose="020B0609070205080204" pitchFamily="49" charset="-128"/>
              </a:rPr>
              <a:t>Tyas Tri Pujiastuti, Bony Septian Panjaitan, Sugeng Indarto, Asri Susilawati</a:t>
            </a:r>
          </a:p>
          <a:p>
            <a:pPr marL="0" marR="0" lvl="0" indent="0" algn="ctr" defTabSz="414338" eaLnBrk="1" fontAlgn="base" latinLnBrk="0" hangingPunct="1">
              <a:lnSpc>
                <a:spcPct val="100000"/>
              </a:lnSpc>
              <a:spcBef>
                <a:spcPct val="20000"/>
              </a:spcBef>
              <a:spcAft>
                <a:spcPct val="0"/>
              </a:spcAft>
              <a:buClr>
                <a:srgbClr val="FF0A00"/>
              </a:buClr>
              <a:buSzTx/>
              <a:buFontTx/>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kumimoji="0" lang="nl-NL" altLang="en-US" sz="2000" b="1" i="0" u="none" strike="noStrike" kern="0" cap="none" spc="0" normalizeH="0" baseline="0" noProof="0" dirty="0">
                <a:ln>
                  <a:noFill/>
                </a:ln>
                <a:solidFill>
                  <a:srgbClr val="008FC5"/>
                </a:solidFill>
                <a:effectLst/>
                <a:uLnTx/>
                <a:uFillTx/>
              </a:rPr>
              <a:t>Remote Sensing Data</a:t>
            </a:r>
            <a:r>
              <a:rPr kumimoji="0" lang="nl-NL" altLang="en-US" sz="2000" b="1" i="0" u="none" strike="noStrike" kern="0" cap="none" spc="0" normalizeH="0" noProof="0" dirty="0">
                <a:ln>
                  <a:noFill/>
                </a:ln>
                <a:solidFill>
                  <a:srgbClr val="008FC5"/>
                </a:solidFill>
                <a:effectLst/>
                <a:uLnTx/>
                <a:uFillTx/>
              </a:rPr>
              <a:t> Management Division</a:t>
            </a:r>
          </a:p>
          <a:p>
            <a:pPr marL="0" marR="0" lvl="0" indent="0" algn="ctr" defTabSz="414338" eaLnBrk="1" fontAlgn="base" latinLnBrk="0" hangingPunct="1">
              <a:lnSpc>
                <a:spcPct val="100000"/>
              </a:lnSpc>
              <a:spcBef>
                <a:spcPct val="20000"/>
              </a:spcBef>
              <a:spcAft>
                <a:spcPct val="0"/>
              </a:spcAft>
              <a:buClr>
                <a:srgbClr val="FF0A00"/>
              </a:buClr>
              <a:buSzTx/>
              <a:buFontTx/>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nl-NL" altLang="en-US" sz="2000" b="1" kern="0" baseline="0" dirty="0">
                <a:solidFill>
                  <a:srgbClr val="008FC5"/>
                </a:solidFill>
              </a:rPr>
              <a:t>Agency</a:t>
            </a:r>
            <a:r>
              <a:rPr lang="nl-NL" altLang="en-US" sz="2000" b="1" kern="0" dirty="0">
                <a:solidFill>
                  <a:srgbClr val="008FC5"/>
                </a:solidFill>
              </a:rPr>
              <a:t> for Meteorology, Climatology, and Geophysics (BMKG)</a:t>
            </a:r>
            <a:endParaRPr kumimoji="0" lang="nl-NL" altLang="en-US" sz="2000" b="1" i="0" u="none" strike="noStrike" kern="0" cap="none" spc="0" normalizeH="0" baseline="0" noProof="0" dirty="0">
              <a:ln>
                <a:noFill/>
              </a:ln>
              <a:solidFill>
                <a:srgbClr val="008FC5"/>
              </a:solidFill>
              <a:effectLst/>
              <a:uLnTx/>
              <a:uFillTx/>
            </a:endParaRPr>
          </a:p>
          <a:p>
            <a:pPr marL="0" marR="0" lvl="0" indent="0" algn="ctr" defTabSz="414338" eaLnBrk="1" fontAlgn="base" latinLnBrk="0" hangingPunct="1">
              <a:lnSpc>
                <a:spcPct val="100000"/>
              </a:lnSpc>
              <a:spcBef>
                <a:spcPct val="20000"/>
              </a:spcBef>
              <a:spcAft>
                <a:spcPct val="0"/>
              </a:spcAft>
              <a:buClr>
                <a:srgbClr val="FF0A00"/>
              </a:buClr>
              <a:buSzTx/>
              <a:buFontTx/>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kumimoji="0" lang="nl-NL" altLang="en-US" sz="2000" b="1" i="0" u="none" strike="noStrike" kern="0" cap="none" spc="0" normalizeH="0" baseline="0" noProof="0" dirty="0">
                <a:ln>
                  <a:noFill/>
                </a:ln>
                <a:solidFill>
                  <a:srgbClr val="008FC5"/>
                </a:solidFill>
                <a:effectLst/>
                <a:uLnTx/>
                <a:uFillTx/>
              </a:rPr>
              <a:t>Indonesia</a:t>
            </a:r>
            <a:endParaRPr kumimoji="0" lang="nl-NL" altLang="en-US" sz="1200" b="1" i="0" u="none" strike="noStrike" kern="0" cap="none" spc="0" normalizeH="0" baseline="0" noProof="0" dirty="0">
              <a:ln>
                <a:noFill/>
              </a:ln>
              <a:solidFill>
                <a:srgbClr val="008FC5"/>
              </a:solidFill>
              <a:effectLst/>
              <a:uLnTx/>
              <a:uFillTx/>
              <a:latin typeface="Arial" panose="020B0604020202020204" pitchFamily="34" charset="0"/>
              <a:ea typeface="MS Gothic" panose="020B0609070205080204" pitchFamily="49" charset="-128"/>
            </a:endParaRPr>
          </a:p>
        </p:txBody>
      </p:sp>
      <p:pic>
        <p:nvPicPr>
          <p:cNvPr id="14" name="Picture 13"/>
          <p:cNvPicPr>
            <a:picLocks noChangeAspect="1"/>
          </p:cNvPicPr>
          <p:nvPr/>
        </p:nvPicPr>
        <p:blipFill>
          <a:blip r:embed="rId4"/>
          <a:stretch>
            <a:fillRect/>
          </a:stretch>
        </p:blipFill>
        <p:spPr>
          <a:xfrm>
            <a:off x="10430188" y="5545398"/>
            <a:ext cx="1572904" cy="1152244"/>
          </a:xfrm>
          <a:prstGeom prst="rect">
            <a:avLst/>
          </a:prstGeom>
        </p:spPr>
      </p:pic>
      <p:sp>
        <p:nvSpPr>
          <p:cNvPr id="15" name="Rectangle 2"/>
          <p:cNvSpPr txBox="1">
            <a:spLocks noChangeArrowheads="1"/>
          </p:cNvSpPr>
          <p:nvPr/>
        </p:nvSpPr>
        <p:spPr bwMode="auto">
          <a:xfrm>
            <a:off x="8624283" y="2110081"/>
            <a:ext cx="3651497" cy="41520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2000">
                <a:solidFill>
                  <a:srgbClr val="FFFFFF"/>
                </a:solidFill>
                <a:latin typeface="Arial"/>
                <a:ea typeface="MS Gothic"/>
              </a:rPr>
              <a:t>Chengdu</a:t>
            </a:r>
            <a:r>
              <a:rPr kumimoji="0" lang="nl-NL" altLang="en-US" sz="2000" b="1" i="0" u="none" strike="noStrike" kern="1200" cap="none" spc="0" normalizeH="0" baseline="0" noProof="0">
                <a:ln>
                  <a:noFill/>
                </a:ln>
                <a:solidFill>
                  <a:srgbClr val="FFFFFF"/>
                </a:solidFill>
                <a:effectLst/>
                <a:uLnTx/>
                <a:uFillTx/>
                <a:latin typeface="Arial"/>
                <a:ea typeface="MS Gothic"/>
                <a:cs typeface="+mj-cs"/>
              </a:rPr>
              <a:t>, 26 June 2019</a:t>
            </a:r>
            <a:endParaRPr kumimoji="0" lang="en-US" altLang="en-US" sz="2000" b="1" i="0" u="none" strike="noStrike" kern="1200" cap="none" spc="0" normalizeH="0" baseline="0" noProof="0">
              <a:ln>
                <a:noFill/>
              </a:ln>
              <a:solidFill>
                <a:srgbClr val="FFFFFF"/>
              </a:solidFill>
              <a:effectLst/>
              <a:uLnTx/>
              <a:uFillTx/>
              <a:latin typeface="Arial"/>
              <a:ea typeface="MS Gothic"/>
              <a:cs typeface="+mj-cs"/>
            </a:endParaRPr>
          </a:p>
        </p:txBody>
      </p:sp>
      <p:pic>
        <p:nvPicPr>
          <p:cNvPr id="7" name="Picture 6"/>
          <p:cNvPicPr>
            <a:picLocks noChangeAspect="1"/>
          </p:cNvPicPr>
          <p:nvPr/>
        </p:nvPicPr>
        <p:blipFill>
          <a:blip r:embed="rId5"/>
          <a:stretch>
            <a:fillRect/>
          </a:stretch>
        </p:blipFill>
        <p:spPr>
          <a:xfrm>
            <a:off x="10381725" y="33926"/>
            <a:ext cx="1621367" cy="1621367"/>
          </a:xfrm>
          <a:prstGeom prst="rect">
            <a:avLst/>
          </a:prstGeom>
        </p:spPr>
      </p:pic>
    </p:spTree>
    <p:extLst>
      <p:ext uri="{BB962C8B-B14F-4D97-AF65-F5344CB8AC3E}">
        <p14:creationId xmlns:p14="http://schemas.microsoft.com/office/powerpoint/2010/main" val="3675338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sp>
        <p:nvSpPr>
          <p:cNvPr id="22" name="TextBox 21"/>
          <p:cNvSpPr txBox="1"/>
          <p:nvPr/>
        </p:nvSpPr>
        <p:spPr>
          <a:xfrm>
            <a:off x="-395563" y="1625021"/>
            <a:ext cx="12174304" cy="400110"/>
          </a:xfrm>
          <a:prstGeom prst="rect">
            <a:avLst/>
          </a:prstGeom>
          <a:noFill/>
        </p:spPr>
        <p:txBody>
          <a:bodyPr wrap="square" rtlCol="0">
            <a:spAutoFit/>
          </a:bodyPr>
          <a:lstStyle/>
          <a:p>
            <a:pPr lvl="1"/>
            <a:r>
              <a:rPr lang="en-ZW" sz="2000">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5"/>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Data &amp; Methods</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pic>
        <p:nvPicPr>
          <p:cNvPr id="2" name="lFyLWrpB9__xbkG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4198" y="1625021"/>
            <a:ext cx="3129237" cy="3810000"/>
          </a:xfrm>
          <a:prstGeom prst="rect">
            <a:avLst/>
          </a:prstGeom>
        </p:spPr>
      </p:pic>
      <p:sp>
        <p:nvSpPr>
          <p:cNvPr id="3" name="TextBox 2"/>
          <p:cNvSpPr txBox="1"/>
          <p:nvPr/>
        </p:nvSpPr>
        <p:spPr>
          <a:xfrm>
            <a:off x="713064" y="5435021"/>
            <a:ext cx="3070371" cy="338554"/>
          </a:xfrm>
          <a:prstGeom prst="rect">
            <a:avLst/>
          </a:prstGeom>
          <a:noFill/>
        </p:spPr>
        <p:txBody>
          <a:bodyPr wrap="square" rtlCol="0">
            <a:spAutoFit/>
          </a:bodyPr>
          <a:lstStyle/>
          <a:p>
            <a:r>
              <a:rPr lang="en-US" sz="1600"/>
              <a:t>Video of Krakatau 27 Dec 2018</a:t>
            </a:r>
          </a:p>
        </p:txBody>
      </p:sp>
      <p:sp>
        <p:nvSpPr>
          <p:cNvPr id="7" name="TextBox 6"/>
          <p:cNvSpPr txBox="1"/>
          <p:nvPr/>
        </p:nvSpPr>
        <p:spPr>
          <a:xfrm>
            <a:off x="3900880" y="1887456"/>
            <a:ext cx="7256477" cy="1200329"/>
          </a:xfrm>
          <a:prstGeom prst="rect">
            <a:avLst/>
          </a:prstGeom>
          <a:noFill/>
        </p:spPr>
        <p:txBody>
          <a:bodyPr wrap="square" rtlCol="0">
            <a:spAutoFit/>
          </a:bodyPr>
          <a:lstStyle/>
          <a:p>
            <a:r>
              <a:rPr lang="en-US"/>
              <a:t>What to expect:</a:t>
            </a:r>
          </a:p>
          <a:p>
            <a:pPr marL="342900" indent="-342900">
              <a:buAutoNum type="arabicPeriod"/>
            </a:pPr>
            <a:r>
              <a:rPr lang="en-US"/>
              <a:t>Volcanic Ash dispersion (very little chance. if any, in high altitude)</a:t>
            </a:r>
          </a:p>
          <a:p>
            <a:pPr marL="342900" indent="-342900">
              <a:buAutoNum type="arabicPeriod"/>
            </a:pPr>
            <a:r>
              <a:rPr lang="en-US"/>
              <a:t>SO2 dispersion (if any, in high altitude)</a:t>
            </a:r>
          </a:p>
          <a:p>
            <a:pPr marL="342900" indent="-342900">
              <a:buAutoNum type="arabicPeriod"/>
            </a:pPr>
            <a:r>
              <a:rPr lang="en-US"/>
              <a:t>Volcanic CB (its microphysics and character)</a:t>
            </a:r>
          </a:p>
        </p:txBody>
      </p:sp>
      <p:sp>
        <p:nvSpPr>
          <p:cNvPr id="10" name="TextBox 9"/>
          <p:cNvSpPr txBox="1"/>
          <p:nvPr/>
        </p:nvSpPr>
        <p:spPr>
          <a:xfrm>
            <a:off x="3900880" y="3306438"/>
            <a:ext cx="5503180" cy="1477328"/>
          </a:xfrm>
          <a:prstGeom prst="rect">
            <a:avLst/>
          </a:prstGeom>
          <a:noFill/>
        </p:spPr>
        <p:txBody>
          <a:bodyPr wrap="square" rtlCol="0">
            <a:spAutoFit/>
          </a:bodyPr>
          <a:lstStyle/>
          <a:p>
            <a:r>
              <a:rPr lang="en-US" dirty="0"/>
              <a:t>What we use : various </a:t>
            </a:r>
            <a:r>
              <a:rPr lang="en-US" dirty="0">
                <a:solidFill>
                  <a:srgbClr val="00B0F0"/>
                </a:solidFill>
              </a:rPr>
              <a:t>RGB schemes</a:t>
            </a:r>
          </a:p>
          <a:p>
            <a:pPr marL="342900" indent="-342900">
              <a:buAutoNum type="arabicPeriod"/>
            </a:pPr>
            <a:r>
              <a:rPr lang="en-US" dirty="0"/>
              <a:t>Ash ‘</a:t>
            </a:r>
            <a:r>
              <a:rPr lang="en-US" dirty="0" err="1"/>
              <a:t>bmkg</a:t>
            </a:r>
            <a:r>
              <a:rPr lang="en-US" dirty="0"/>
              <a:t>’ RGB, Ash RGB (volcanic ash dispersion)</a:t>
            </a:r>
          </a:p>
          <a:p>
            <a:pPr marL="342900" indent="-342900">
              <a:buAutoNum type="arabicPeriod"/>
            </a:pPr>
            <a:r>
              <a:rPr lang="en-US" dirty="0"/>
              <a:t>SO2 RGB, airmass RGB (SO2 dispersion)</a:t>
            </a:r>
          </a:p>
          <a:p>
            <a:pPr marL="342900" indent="-342900">
              <a:buAutoNum type="arabicPeriod"/>
            </a:pPr>
            <a:r>
              <a:rPr lang="en-US" dirty="0"/>
              <a:t>Cloud Microphysics RGB.</a:t>
            </a:r>
          </a:p>
          <a:p>
            <a:pPr marL="342900" indent="-342900">
              <a:buAutoNum type="arabicPeriod"/>
            </a:pPr>
            <a:endParaRPr lang="en-US" dirty="0"/>
          </a:p>
        </p:txBody>
      </p:sp>
    </p:spTree>
    <p:extLst>
      <p:ext uri="{BB962C8B-B14F-4D97-AF65-F5344CB8AC3E}">
        <p14:creationId xmlns:p14="http://schemas.microsoft.com/office/powerpoint/2010/main" val="265075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sp>
        <p:nvSpPr>
          <p:cNvPr id="22" name="TextBox 21"/>
          <p:cNvSpPr txBox="1"/>
          <p:nvPr/>
        </p:nvSpPr>
        <p:spPr>
          <a:xfrm>
            <a:off x="-395563" y="1625021"/>
            <a:ext cx="12174304" cy="400110"/>
          </a:xfrm>
          <a:prstGeom prst="rect">
            <a:avLst/>
          </a:prstGeom>
          <a:noFill/>
        </p:spPr>
        <p:txBody>
          <a:bodyPr wrap="square" rtlCol="0">
            <a:spAutoFit/>
          </a:bodyPr>
          <a:lstStyle/>
          <a:p>
            <a:pPr lvl="1"/>
            <a:r>
              <a:rPr lang="en-ZW" sz="2000">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Why RGB</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graphicFrame>
        <p:nvGraphicFramePr>
          <p:cNvPr id="17" name="コンテンツ プレースホルダー 10"/>
          <p:cNvGraphicFramePr>
            <a:graphicFrameLocks/>
          </p:cNvGraphicFramePr>
          <p:nvPr>
            <p:extLst>
              <p:ext uri="{D42A27DB-BD31-4B8C-83A1-F6EECF244321}">
                <p14:modId xmlns:p14="http://schemas.microsoft.com/office/powerpoint/2010/main" val="834118275"/>
              </p:ext>
            </p:extLst>
          </p:nvPr>
        </p:nvGraphicFramePr>
        <p:xfrm>
          <a:off x="122578" y="1661051"/>
          <a:ext cx="11951855" cy="4331590"/>
        </p:xfrm>
        <a:graphic>
          <a:graphicData uri="http://schemas.openxmlformats.org/drawingml/2006/table">
            <a:tbl>
              <a:tblPr firstRow="1" bandRow="1">
                <a:tableStyleId>{93296810-A885-4BE3-A3E7-6D5BEEA58F35}</a:tableStyleId>
              </a:tblPr>
              <a:tblGrid>
                <a:gridCol w="3361495">
                  <a:extLst>
                    <a:ext uri="{9D8B030D-6E8A-4147-A177-3AD203B41FA5}">
                      <a16:colId xmlns:a16="http://schemas.microsoft.com/office/drawing/2014/main" val="20000"/>
                    </a:ext>
                  </a:extLst>
                </a:gridCol>
                <a:gridCol w="4496823">
                  <a:extLst>
                    <a:ext uri="{9D8B030D-6E8A-4147-A177-3AD203B41FA5}">
                      <a16:colId xmlns:a16="http://schemas.microsoft.com/office/drawing/2014/main" val="20001"/>
                    </a:ext>
                  </a:extLst>
                </a:gridCol>
                <a:gridCol w="4093537">
                  <a:extLst>
                    <a:ext uri="{9D8B030D-6E8A-4147-A177-3AD203B41FA5}">
                      <a16:colId xmlns:a16="http://schemas.microsoft.com/office/drawing/2014/main" val="20002"/>
                    </a:ext>
                  </a:extLst>
                </a:gridCol>
              </a:tblGrid>
              <a:tr h="346586">
                <a:tc>
                  <a:txBody>
                    <a:bodyPr/>
                    <a:lstStyle/>
                    <a:p>
                      <a:r>
                        <a:rPr kumimoji="1" lang="en-US" altLang="ja-JP" dirty="0"/>
                        <a:t>Name</a:t>
                      </a:r>
                      <a:endParaRPr kumimoji="1" lang="ja-JP" altLang="en-US" dirty="0"/>
                    </a:p>
                  </a:txBody>
                  <a:tcPr/>
                </a:tc>
                <a:tc>
                  <a:txBody>
                    <a:bodyPr/>
                    <a:lstStyle/>
                    <a:p>
                      <a:r>
                        <a:rPr kumimoji="1" lang="en-US" altLang="ja-JP" dirty="0"/>
                        <a:t>Principle</a:t>
                      </a:r>
                      <a:endParaRPr kumimoji="1" lang="ja-JP" altLang="en-US" dirty="0"/>
                    </a:p>
                  </a:txBody>
                  <a:tcPr/>
                </a:tc>
                <a:tc>
                  <a:txBody>
                    <a:bodyPr/>
                    <a:lstStyle/>
                    <a:p>
                      <a:r>
                        <a:rPr kumimoji="1" lang="en-US" altLang="ja-JP" dirty="0"/>
                        <a:t>Reference</a:t>
                      </a:r>
                      <a:endParaRPr kumimoji="1" lang="ja-JP" altLang="en-US" dirty="0"/>
                    </a:p>
                  </a:txBody>
                  <a:tcPr/>
                </a:tc>
                <a:extLst>
                  <a:ext uri="{0D108BD9-81ED-4DB2-BD59-A6C34878D82A}">
                    <a16:rowId xmlns:a16="http://schemas.microsoft.com/office/drawing/2014/main" val="10000"/>
                  </a:ext>
                </a:extLst>
              </a:tr>
              <a:tr h="346586">
                <a:tc>
                  <a:txBody>
                    <a:bodyPr/>
                    <a:lstStyle/>
                    <a:p>
                      <a:r>
                        <a:rPr lang="en-US" altLang="ja-JP" i="1" dirty="0"/>
                        <a:t>Reverse Absorption</a:t>
                      </a:r>
                      <a:endParaRPr lang="ja-JP" altLang="en-US" i="1" dirty="0"/>
                    </a:p>
                  </a:txBody>
                  <a:tcPr/>
                </a:tc>
                <a:tc>
                  <a:txBody>
                    <a:bodyPr/>
                    <a:lstStyle/>
                    <a:p>
                      <a:r>
                        <a:rPr lang="en-US" altLang="ja-JP" i="1" dirty="0"/>
                        <a:t>2-band IR (11 and 12 um)</a:t>
                      </a:r>
                      <a:endParaRPr lang="ja-JP" altLang="en-US" i="1" dirty="0"/>
                    </a:p>
                  </a:txBody>
                  <a:tcPr/>
                </a:tc>
                <a:tc>
                  <a:txBody>
                    <a:bodyPr/>
                    <a:lstStyle/>
                    <a:p>
                      <a:r>
                        <a:rPr lang="en-US" altLang="ja-JP" i="1" dirty="0"/>
                        <a:t>Prata (1989)</a:t>
                      </a:r>
                      <a:endParaRPr lang="ja-JP" altLang="en-US" i="1" dirty="0"/>
                    </a:p>
                  </a:txBody>
                  <a:tcPr/>
                </a:tc>
                <a:extLst>
                  <a:ext uri="{0D108BD9-81ED-4DB2-BD59-A6C34878D82A}">
                    <a16:rowId xmlns:a16="http://schemas.microsoft.com/office/drawing/2014/main" val="10001"/>
                  </a:ext>
                </a:extLst>
              </a:tr>
              <a:tr h="346586">
                <a:tc>
                  <a:txBody>
                    <a:bodyPr/>
                    <a:lstStyle/>
                    <a:p>
                      <a:r>
                        <a:rPr kumimoji="1" lang="en-US" altLang="ja-JP" dirty="0"/>
                        <a:t>Ratio</a:t>
                      </a:r>
                      <a:endParaRPr kumimoji="1" lang="ja-JP" altLang="en-US" dirty="0"/>
                    </a:p>
                  </a:txBody>
                  <a:tcPr/>
                </a:tc>
                <a:tc>
                  <a:txBody>
                    <a:bodyPr/>
                    <a:lstStyle/>
                    <a:p>
                      <a:r>
                        <a:rPr kumimoji="1" lang="en-US" altLang="ja-JP" dirty="0"/>
                        <a:t>2-band IR (11 and 12 um)</a:t>
                      </a:r>
                      <a:endParaRPr kumimoji="1" lang="ja-JP" altLang="en-US" dirty="0"/>
                    </a:p>
                  </a:txBody>
                  <a:tcPr/>
                </a:tc>
                <a:tc>
                  <a:txBody>
                    <a:bodyPr/>
                    <a:lstStyle/>
                    <a:p>
                      <a:r>
                        <a:rPr kumimoji="1" lang="en-US" altLang="ja-JP" dirty="0" err="1"/>
                        <a:t>Holasek</a:t>
                      </a:r>
                      <a:r>
                        <a:rPr kumimoji="1" lang="en-US" altLang="ja-JP" dirty="0"/>
                        <a:t> and Rose (1991)</a:t>
                      </a:r>
                      <a:endParaRPr kumimoji="1" lang="ja-JP" altLang="en-US" dirty="0"/>
                    </a:p>
                  </a:txBody>
                  <a:tcPr/>
                </a:tc>
                <a:extLst>
                  <a:ext uri="{0D108BD9-81ED-4DB2-BD59-A6C34878D82A}">
                    <a16:rowId xmlns:a16="http://schemas.microsoft.com/office/drawing/2014/main" val="10002"/>
                  </a:ext>
                </a:extLst>
              </a:tr>
              <a:tr h="346586">
                <a:tc>
                  <a:txBody>
                    <a:bodyPr/>
                    <a:lstStyle/>
                    <a:p>
                      <a:r>
                        <a:rPr kumimoji="1" lang="en-US" altLang="ja-JP" dirty="0"/>
                        <a:t>4-Band</a:t>
                      </a:r>
                      <a:endParaRPr kumimoji="1" lang="ja-JP" altLang="en-US" dirty="0"/>
                    </a:p>
                  </a:txBody>
                  <a:tcPr/>
                </a:tc>
                <a:tc>
                  <a:txBody>
                    <a:bodyPr/>
                    <a:lstStyle/>
                    <a:p>
                      <a:r>
                        <a:rPr kumimoji="1" lang="en-US" altLang="ja-JP" dirty="0"/>
                        <a:t>IR + Visible</a:t>
                      </a:r>
                      <a:endParaRPr kumimoji="1" lang="ja-JP" altLang="en-US" dirty="0"/>
                    </a:p>
                  </a:txBody>
                  <a:tcPr/>
                </a:tc>
                <a:tc>
                  <a:txBody>
                    <a:bodyPr/>
                    <a:lstStyle/>
                    <a:p>
                      <a:r>
                        <a:rPr kumimoji="1" lang="en-US" altLang="ja-JP" dirty="0"/>
                        <a:t>Mosher (2000)</a:t>
                      </a:r>
                      <a:endParaRPr kumimoji="1" lang="ja-JP" altLang="en-US" dirty="0"/>
                    </a:p>
                  </a:txBody>
                  <a:tcPr/>
                </a:tc>
                <a:extLst>
                  <a:ext uri="{0D108BD9-81ED-4DB2-BD59-A6C34878D82A}">
                    <a16:rowId xmlns:a16="http://schemas.microsoft.com/office/drawing/2014/main" val="10003"/>
                  </a:ext>
                </a:extLst>
              </a:tr>
              <a:tr h="389323">
                <a:tc>
                  <a:txBody>
                    <a:bodyPr/>
                    <a:lstStyle/>
                    <a:p>
                      <a:r>
                        <a:rPr kumimoji="1" lang="en-US" altLang="ja-JP" dirty="0"/>
                        <a:t>TVAP</a:t>
                      </a:r>
                      <a:endParaRPr kumimoji="1" lang="ja-JP" altLang="en-US" dirty="0"/>
                    </a:p>
                  </a:txBody>
                  <a:tcPr/>
                </a:tc>
                <a:tc>
                  <a:txBody>
                    <a:bodyPr/>
                    <a:lstStyle/>
                    <a:p>
                      <a:r>
                        <a:rPr kumimoji="1" lang="en-US" altLang="ja-JP" baseline="0" dirty="0"/>
                        <a:t>3-band IR (3.9, 11 and 12 um)</a:t>
                      </a:r>
                      <a:endParaRPr kumimoji="1" lang="ja-JP" altLang="en-US" dirty="0"/>
                    </a:p>
                  </a:txBody>
                  <a:tcPr/>
                </a:tc>
                <a:tc>
                  <a:txBody>
                    <a:bodyPr/>
                    <a:lstStyle/>
                    <a:p>
                      <a:r>
                        <a:rPr kumimoji="1" lang="en-US" altLang="ja-JP" dirty="0" err="1"/>
                        <a:t>Ellrod</a:t>
                      </a:r>
                      <a:r>
                        <a:rPr kumimoji="1" lang="en-US" altLang="ja-JP" baseline="0" dirty="0"/>
                        <a:t> et al. (2003)</a:t>
                      </a:r>
                      <a:endParaRPr kumimoji="1" lang="ja-JP" altLang="en-US" dirty="0"/>
                    </a:p>
                  </a:txBody>
                  <a:tcPr/>
                </a:tc>
                <a:extLst>
                  <a:ext uri="{0D108BD9-81ED-4DB2-BD59-A6C34878D82A}">
                    <a16:rowId xmlns:a16="http://schemas.microsoft.com/office/drawing/2014/main" val="10004"/>
                  </a:ext>
                </a:extLst>
              </a:tr>
              <a:tr h="556175">
                <a:tc>
                  <a:txBody>
                    <a:bodyPr/>
                    <a:lstStyle/>
                    <a:p>
                      <a:r>
                        <a:rPr kumimoji="1" lang="en-US" altLang="ja-JP" dirty="0"/>
                        <a:t>Principle</a:t>
                      </a:r>
                      <a:r>
                        <a:rPr kumimoji="1" lang="en-US" altLang="ja-JP" baseline="0" dirty="0"/>
                        <a:t> Component method</a:t>
                      </a:r>
                      <a:endParaRPr kumimoji="1" lang="ja-JP" altLang="en-US" dirty="0"/>
                    </a:p>
                  </a:txBody>
                  <a:tcPr/>
                </a:tc>
                <a:tc>
                  <a:txBody>
                    <a:bodyPr/>
                    <a:lstStyle/>
                    <a:p>
                      <a:r>
                        <a:rPr kumimoji="1" lang="en-US" altLang="ja-JP" dirty="0"/>
                        <a:t>Multi-band principal components</a:t>
                      </a:r>
                      <a:endParaRPr kumimoji="1" lang="ja-JP" altLang="en-US" dirty="0"/>
                    </a:p>
                  </a:txBody>
                  <a:tcPr/>
                </a:tc>
                <a:tc>
                  <a:txBody>
                    <a:bodyPr/>
                    <a:lstStyle/>
                    <a:p>
                      <a:r>
                        <a:rPr kumimoji="1" lang="en-US" altLang="ja-JP" dirty="0" err="1"/>
                        <a:t>Hillger</a:t>
                      </a:r>
                      <a:r>
                        <a:rPr kumimoji="1" lang="en-US" altLang="ja-JP" dirty="0"/>
                        <a:t> and Clark (2002)</a:t>
                      </a:r>
                      <a:endParaRPr kumimoji="1" lang="ja-JP" altLang="en-US" dirty="0"/>
                    </a:p>
                  </a:txBody>
                  <a:tcPr/>
                </a:tc>
                <a:extLst>
                  <a:ext uri="{0D108BD9-81ED-4DB2-BD59-A6C34878D82A}">
                    <a16:rowId xmlns:a16="http://schemas.microsoft.com/office/drawing/2014/main" val="10005"/>
                  </a:ext>
                </a:extLst>
              </a:tr>
              <a:tr h="389323">
                <a:tc>
                  <a:txBody>
                    <a:bodyPr/>
                    <a:lstStyle/>
                    <a:p>
                      <a:r>
                        <a:rPr kumimoji="1" lang="en-US" altLang="ja-JP" dirty="0"/>
                        <a:t>Water</a:t>
                      </a:r>
                      <a:r>
                        <a:rPr kumimoji="1" lang="en-US" altLang="ja-JP" baseline="0" dirty="0"/>
                        <a:t> Vapor Correction method</a:t>
                      </a:r>
                      <a:endParaRPr kumimoji="1" lang="ja-JP" altLang="en-US" dirty="0"/>
                    </a:p>
                  </a:txBody>
                  <a:tcPr/>
                </a:tc>
                <a:tc>
                  <a:txBody>
                    <a:bodyPr/>
                    <a:lstStyle/>
                    <a:p>
                      <a:r>
                        <a:rPr kumimoji="1" lang="en-US" altLang="ja-JP" dirty="0"/>
                        <a:t>2-band IR + water vapor correction</a:t>
                      </a:r>
                      <a:endParaRPr kumimoji="1" lang="ja-JP" altLang="en-US" dirty="0"/>
                    </a:p>
                  </a:txBody>
                  <a:tcPr/>
                </a:tc>
                <a:tc>
                  <a:txBody>
                    <a:bodyPr/>
                    <a:lstStyle/>
                    <a:p>
                      <a:r>
                        <a:rPr kumimoji="1" lang="en-US" altLang="ja-JP" dirty="0"/>
                        <a:t>Yu et al. (2002)</a:t>
                      </a:r>
                      <a:endParaRPr kumimoji="1" lang="ja-JP" altLang="en-US" dirty="0"/>
                    </a:p>
                  </a:txBody>
                  <a:tcPr/>
                </a:tc>
                <a:extLst>
                  <a:ext uri="{0D108BD9-81ED-4DB2-BD59-A6C34878D82A}">
                    <a16:rowId xmlns:a16="http://schemas.microsoft.com/office/drawing/2014/main" val="10006"/>
                  </a:ext>
                </a:extLst>
              </a:tr>
              <a:tr h="389323">
                <a:tc>
                  <a:txBody>
                    <a:bodyPr/>
                    <a:lstStyle/>
                    <a:p>
                      <a:r>
                        <a:rPr kumimoji="1" lang="en-US" altLang="ja-JP" dirty="0"/>
                        <a:t>Robust AVHRR Technique</a:t>
                      </a:r>
                      <a:endParaRPr kumimoji="1" lang="ja-JP" altLang="en-US" dirty="0"/>
                    </a:p>
                  </a:txBody>
                  <a:tcPr/>
                </a:tc>
                <a:tc>
                  <a:txBody>
                    <a:bodyPr/>
                    <a:lstStyle/>
                    <a:p>
                      <a:r>
                        <a:rPr kumimoji="1" lang="en-US" altLang="ja-JP" baseline="0" dirty="0"/>
                        <a:t>3-band IR (3.5, 11 and 12 um)</a:t>
                      </a:r>
                      <a:endParaRPr kumimoji="1" lang="ja-JP" altLang="en-US" dirty="0"/>
                    </a:p>
                  </a:txBody>
                  <a:tcPr/>
                </a:tc>
                <a:tc>
                  <a:txBody>
                    <a:bodyPr/>
                    <a:lstStyle/>
                    <a:p>
                      <a:r>
                        <a:rPr kumimoji="1" lang="en-US" altLang="ja-JP" dirty="0"/>
                        <a:t>Pergola et al. (2004)</a:t>
                      </a:r>
                      <a:endParaRPr kumimoji="1" lang="ja-JP" altLang="en-US" dirty="0"/>
                    </a:p>
                  </a:txBody>
                  <a:tcPr/>
                </a:tc>
                <a:extLst>
                  <a:ext uri="{0D108BD9-81ED-4DB2-BD59-A6C34878D82A}">
                    <a16:rowId xmlns:a16="http://schemas.microsoft.com/office/drawing/2014/main" val="10007"/>
                  </a:ext>
                </a:extLst>
              </a:tr>
              <a:tr h="389323">
                <a:tc>
                  <a:txBody>
                    <a:bodyPr/>
                    <a:lstStyle/>
                    <a:p>
                      <a:r>
                        <a:rPr kumimoji="1" lang="en-US" altLang="ja-JP" dirty="0"/>
                        <a:t>RAT (Ratio of R3.75</a:t>
                      </a:r>
                      <a:r>
                        <a:rPr kumimoji="1" lang="en-US" altLang="ja-JP" baseline="0" dirty="0"/>
                        <a:t> to R0.65)</a:t>
                      </a:r>
                      <a:endParaRPr kumimoji="1" lang="ja-JP" altLang="en-US" dirty="0">
                        <a:solidFill>
                          <a:srgbClr val="0000FF"/>
                        </a:solidFill>
                      </a:endParaRPr>
                    </a:p>
                  </a:txBody>
                  <a:tcPr/>
                </a:tc>
                <a:tc>
                  <a:txBody>
                    <a:bodyPr/>
                    <a:lstStyle/>
                    <a:p>
                      <a:r>
                        <a:rPr kumimoji="1" lang="en-US" altLang="ja-JP" dirty="0"/>
                        <a:t>2-band reflectance</a:t>
                      </a:r>
                      <a:r>
                        <a:rPr kumimoji="1" lang="en-US" altLang="ja-JP" baseline="0" dirty="0"/>
                        <a:t> (0.65 and 3.75 um)</a:t>
                      </a:r>
                      <a:endParaRPr kumimoji="1" lang="ja-JP" altLang="en-US" dirty="0">
                        <a:solidFill>
                          <a:srgbClr val="0000FF"/>
                        </a:solidFill>
                      </a:endParaRPr>
                    </a:p>
                  </a:txBody>
                  <a:tcPr/>
                </a:tc>
                <a:tc>
                  <a:txBody>
                    <a:bodyPr/>
                    <a:lstStyle/>
                    <a:p>
                      <a:r>
                        <a:rPr kumimoji="1" lang="en-US" altLang="ja-JP" dirty="0"/>
                        <a:t>Pavolonis</a:t>
                      </a:r>
                      <a:r>
                        <a:rPr kumimoji="1" lang="en-US" altLang="ja-JP" baseline="0" dirty="0"/>
                        <a:t> et al. (2006)</a:t>
                      </a:r>
                      <a:endParaRPr kumimoji="1" lang="ja-JP" altLang="en-US" dirty="0">
                        <a:solidFill>
                          <a:srgbClr val="0000FF"/>
                        </a:solidFill>
                      </a:endParaRPr>
                    </a:p>
                  </a:txBody>
                  <a:tcPr/>
                </a:tc>
                <a:extLst>
                  <a:ext uri="{0D108BD9-81ED-4DB2-BD59-A6C34878D82A}">
                    <a16:rowId xmlns:a16="http://schemas.microsoft.com/office/drawing/2014/main" val="10008"/>
                  </a:ext>
                </a:extLst>
              </a:tr>
              <a:tr h="346586">
                <a:tc>
                  <a:txBody>
                    <a:bodyPr/>
                    <a:lstStyle/>
                    <a:p>
                      <a:r>
                        <a:rPr kumimoji="1" lang="en-US" altLang="ja-JP" dirty="0"/>
                        <a:t>3-Band</a:t>
                      </a:r>
                      <a:endParaRPr kumimoji="1" lang="ja-JP" altLang="en-US" dirty="0"/>
                    </a:p>
                  </a:txBody>
                  <a:tcPr/>
                </a:tc>
                <a:tc>
                  <a:txBody>
                    <a:bodyPr/>
                    <a:lstStyle/>
                    <a:p>
                      <a:r>
                        <a:rPr kumimoji="1" lang="en-US" altLang="ja-JP" dirty="0"/>
                        <a:t>3-band</a:t>
                      </a:r>
                      <a:r>
                        <a:rPr kumimoji="1" lang="en-US" altLang="ja-JP" baseline="0" dirty="0"/>
                        <a:t> (IR + Visible)</a:t>
                      </a:r>
                      <a:endParaRPr kumimoji="1" lang="ja-JP" altLang="en-US" dirty="0"/>
                    </a:p>
                  </a:txBody>
                  <a:tcPr/>
                </a:tc>
                <a:tc>
                  <a:txBody>
                    <a:bodyPr/>
                    <a:lstStyle/>
                    <a:p>
                      <a:r>
                        <a:rPr kumimoji="1" lang="en-US" altLang="ja-JP" dirty="0"/>
                        <a:t>Pavolonis et al. (2006)</a:t>
                      </a:r>
                      <a:endParaRPr kumimoji="1" lang="ja-JP" altLang="en-US" dirty="0"/>
                    </a:p>
                  </a:txBody>
                  <a:tcPr/>
                </a:tc>
                <a:extLst>
                  <a:ext uri="{0D108BD9-81ED-4DB2-BD59-A6C34878D82A}">
                    <a16:rowId xmlns:a16="http://schemas.microsoft.com/office/drawing/2014/main" val="10009"/>
                  </a:ext>
                </a:extLst>
              </a:tr>
              <a:tr h="389323">
                <a:tc>
                  <a:txBody>
                    <a:bodyPr/>
                    <a:lstStyle/>
                    <a:p>
                      <a:r>
                        <a:rPr lang="en-US" altLang="ja-JP" i="1"/>
                        <a:t>RGB</a:t>
                      </a:r>
                      <a:endParaRPr lang="ja-JP" altLang="en-US" i="1" dirty="0"/>
                    </a:p>
                  </a:txBody>
                  <a:tcPr/>
                </a:tc>
                <a:tc>
                  <a:txBody>
                    <a:bodyPr/>
                    <a:lstStyle/>
                    <a:p>
                      <a:r>
                        <a:rPr lang="en-US" altLang="ja-JP" i="1" dirty="0"/>
                        <a:t>Multi-band, </a:t>
                      </a:r>
                      <a:r>
                        <a:rPr lang="en-US" altLang="ja-JP" i="1"/>
                        <a:t>optimal interpretation</a:t>
                      </a:r>
                      <a:endParaRPr lang="ja-JP" altLang="en-US" i="1" dirty="0"/>
                    </a:p>
                  </a:txBody>
                  <a:tcPr/>
                </a:tc>
                <a:tc>
                  <a:txBody>
                    <a:bodyPr/>
                    <a:lstStyle/>
                    <a:p>
                      <a:r>
                        <a:rPr lang="en-US" altLang="ja-JP" i="1"/>
                        <a:t>Many</a:t>
                      </a:r>
                      <a:endParaRPr lang="ja-JP" altLang="en-US" i="1"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95973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sp>
        <p:nvSpPr>
          <p:cNvPr id="22" name="TextBox 21"/>
          <p:cNvSpPr txBox="1"/>
          <p:nvPr/>
        </p:nvSpPr>
        <p:spPr>
          <a:xfrm>
            <a:off x="-395563" y="1625021"/>
            <a:ext cx="12174304" cy="400110"/>
          </a:xfrm>
          <a:prstGeom prst="rect">
            <a:avLst/>
          </a:prstGeom>
          <a:noFill/>
        </p:spPr>
        <p:txBody>
          <a:bodyPr wrap="square" rtlCol="0">
            <a:spAutoFit/>
          </a:bodyPr>
          <a:lstStyle/>
          <a:p>
            <a:pPr lvl="1"/>
            <a:r>
              <a:rPr lang="en-ZW" sz="2000">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Why RGB</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sp>
        <p:nvSpPr>
          <p:cNvPr id="8" name="TextBox 7"/>
          <p:cNvSpPr txBox="1"/>
          <p:nvPr/>
        </p:nvSpPr>
        <p:spPr>
          <a:xfrm>
            <a:off x="339635" y="1753824"/>
            <a:ext cx="8813602" cy="1477328"/>
          </a:xfrm>
          <a:prstGeom prst="rect">
            <a:avLst/>
          </a:prstGeom>
          <a:noFill/>
        </p:spPr>
        <p:txBody>
          <a:bodyPr wrap="square" rtlCol="0">
            <a:spAutoFit/>
          </a:bodyPr>
          <a:lstStyle/>
          <a:p>
            <a:r>
              <a:rPr lang="en-US"/>
              <a:t>RGB Advantages:</a:t>
            </a:r>
          </a:p>
          <a:p>
            <a:pPr marL="285750" indent="-285750">
              <a:buFont typeface="Arial" panose="020B0604020202020204" pitchFamily="34" charset="0"/>
              <a:buChar char="•"/>
            </a:pPr>
            <a:r>
              <a:rPr lang="en-US"/>
              <a:t>Easily implemented</a:t>
            </a:r>
          </a:p>
          <a:p>
            <a:pPr marL="285750" indent="-285750">
              <a:buFont typeface="Arial" panose="020B0604020202020204" pitchFamily="34" charset="0"/>
              <a:buChar char="•"/>
            </a:pPr>
            <a:r>
              <a:rPr lang="en-US"/>
              <a:t>Millions of colours: high information content</a:t>
            </a:r>
          </a:p>
          <a:p>
            <a:pPr marL="285750" indent="-285750">
              <a:buFont typeface="Arial" panose="020B0604020202020204" pitchFamily="34" charset="0"/>
              <a:buChar char="•"/>
            </a:pPr>
            <a:r>
              <a:rPr lang="en-US"/>
              <a:t>Relatively easy to interpret</a:t>
            </a:r>
          </a:p>
          <a:p>
            <a:pPr marL="285750" indent="-285750">
              <a:buFont typeface="Arial" panose="020B0604020202020204" pitchFamily="34" charset="0"/>
              <a:buChar char="•"/>
            </a:pPr>
            <a:r>
              <a:rPr lang="en-US"/>
              <a:t>Preserves temporal continuity allowing for smooth animation of RGB image sequences</a:t>
            </a:r>
          </a:p>
        </p:txBody>
      </p:sp>
      <p:sp>
        <p:nvSpPr>
          <p:cNvPr id="16" name="TextBox 15"/>
          <p:cNvSpPr txBox="1"/>
          <p:nvPr/>
        </p:nvSpPr>
        <p:spPr>
          <a:xfrm>
            <a:off x="339635" y="3778837"/>
            <a:ext cx="8573587" cy="1200329"/>
          </a:xfrm>
          <a:prstGeom prst="rect">
            <a:avLst/>
          </a:prstGeom>
          <a:noFill/>
        </p:spPr>
        <p:txBody>
          <a:bodyPr wrap="square" rtlCol="0">
            <a:spAutoFit/>
          </a:bodyPr>
          <a:lstStyle/>
          <a:p>
            <a:r>
              <a:rPr lang="en-US"/>
              <a:t>Reverse absorption Technique drawbacks:</a:t>
            </a:r>
          </a:p>
          <a:p>
            <a:pPr marL="285750" indent="-285750">
              <a:buFontTx/>
              <a:buChar char="-"/>
            </a:pPr>
            <a:r>
              <a:rPr lang="en-US"/>
              <a:t>BT(10.8) - BT(12.0) can be negative by other reasons </a:t>
            </a:r>
          </a:p>
          <a:p>
            <a:pPr marL="285750" indent="-285750">
              <a:buFontTx/>
              <a:buChar char="-"/>
            </a:pPr>
            <a:r>
              <a:rPr lang="en-US"/>
              <a:t>Very thick ash clouds sometimes have positive BT(10.8) - BT(12.0)</a:t>
            </a:r>
          </a:p>
          <a:p>
            <a:pPr marL="285750" indent="-285750">
              <a:buFontTx/>
              <a:buChar char="-"/>
            </a:pPr>
            <a:r>
              <a:rPr lang="en-US"/>
              <a:t>Ash cloud with very high amount of water vapor can have positive BT(10.8) - BT(12.0)</a:t>
            </a:r>
          </a:p>
        </p:txBody>
      </p:sp>
    </p:spTree>
    <p:extLst>
      <p:ext uri="{BB962C8B-B14F-4D97-AF65-F5344CB8AC3E}">
        <p14:creationId xmlns:p14="http://schemas.microsoft.com/office/powerpoint/2010/main" val="300053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algn="l" defTabSz="457200"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cs typeface="+mn-cs"/>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algn="l" defTabSz="457200"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cs typeface="+mn-cs"/>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algn="l" defTabSz="457200"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cs typeface="+mn-cs"/>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kumimoji="0" lang="nl-NL" altLang="en-US" sz="3600" b="1" i="0" u="none" strike="noStrike" kern="1200" cap="none" spc="0" normalizeH="0" baseline="0" noProof="0">
                <a:ln>
                  <a:noFill/>
                </a:ln>
                <a:solidFill>
                  <a:srgbClr val="FFFFFF"/>
                </a:solidFill>
                <a:effectLst/>
                <a:uLnTx/>
                <a:uFillTx/>
                <a:latin typeface="Arial"/>
                <a:ea typeface="MS Gothic"/>
                <a:cs typeface="+mj-cs"/>
              </a:rPr>
              <a:t>Volcanic Ash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W" sz="1400" b="0" i="0" u="none" strike="noStrike" kern="1200" cap="none" spc="0" normalizeH="0" baseline="0" noProof="0">
                <a:ln>
                  <a:noFill/>
                </a:ln>
                <a:solidFill>
                  <a:srgbClr val="5B9BD5">
                    <a:lumMod val="75000"/>
                  </a:srgbClr>
                </a:solidFill>
                <a:effectLst/>
                <a:uLnTx/>
                <a:uFillTx/>
                <a:latin typeface="Bodoni Bd BT" panose="02070803080706020303" pitchFamily="18" charset="0"/>
                <a:ea typeface="+mn-ea"/>
                <a:cs typeface="+mn-cs"/>
              </a:rPr>
              <a:t>CSPP Users’ Group meeting, 2019</a:t>
            </a:r>
            <a:endParaRPr kumimoji="0" lang="en-US" sz="1400" b="0" i="0" u="none" strike="noStrike" kern="1200" cap="none" spc="0" normalizeH="0" baseline="0" noProof="0">
              <a:ln>
                <a:noFill/>
              </a:ln>
              <a:solidFill>
                <a:srgbClr val="5B9BD5">
                  <a:lumMod val="75000"/>
                </a:srgbClr>
              </a:solidFill>
              <a:effectLst/>
              <a:uLnTx/>
              <a:uFillTx/>
              <a:latin typeface="Bodoni Bd BT" panose="02070803080706020303" pitchFamily="18" charset="0"/>
              <a:ea typeface="+mn-ea"/>
              <a:cs typeface="+mn-cs"/>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8" name="Rectangle 12"/>
          <p:cNvSpPr>
            <a:spLocks noChangeArrowheads="1"/>
          </p:cNvSpPr>
          <p:nvPr/>
        </p:nvSpPr>
        <p:spPr bwMode="auto">
          <a:xfrm>
            <a:off x="358775" y="3541863"/>
            <a:ext cx="1326861" cy="400050"/>
          </a:xfrm>
          <a:prstGeom prst="rect">
            <a:avLst/>
          </a:prstGeom>
          <a:solidFill>
            <a:srgbClr val="AD2396"/>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277307072"/>
              </p:ext>
            </p:extLst>
          </p:nvPr>
        </p:nvGraphicFramePr>
        <p:xfrm>
          <a:off x="307975" y="2189501"/>
          <a:ext cx="4046009" cy="1112520"/>
        </p:xfrm>
        <a:graphic>
          <a:graphicData uri="http://schemas.openxmlformats.org/drawingml/2006/table">
            <a:tbl>
              <a:tblPr firstRow="1" bandRow="1">
                <a:tableStyleId>{5940675A-B579-460E-94D1-54222C63F5DA}</a:tableStyleId>
              </a:tblPr>
              <a:tblGrid>
                <a:gridCol w="1772709">
                  <a:extLst>
                    <a:ext uri="{9D8B030D-6E8A-4147-A177-3AD203B41FA5}">
                      <a16:colId xmlns:a16="http://schemas.microsoft.com/office/drawing/2014/main" val="253297678"/>
                    </a:ext>
                  </a:extLst>
                </a:gridCol>
                <a:gridCol w="2273300">
                  <a:extLst>
                    <a:ext uri="{9D8B030D-6E8A-4147-A177-3AD203B41FA5}">
                      <a16:colId xmlns:a16="http://schemas.microsoft.com/office/drawing/2014/main" val="2819865612"/>
                    </a:ext>
                  </a:extLst>
                </a:gridCol>
              </a:tblGrid>
              <a:tr h="370840">
                <a:tc>
                  <a:txBody>
                    <a:bodyPr/>
                    <a:lstStyle/>
                    <a:p>
                      <a:r>
                        <a:rPr lang="en-US">
                          <a:solidFill>
                            <a:srgbClr val="FF0000"/>
                          </a:solidFill>
                        </a:rPr>
                        <a:t>Red</a:t>
                      </a:r>
                      <a:endParaRPr lang="en-US"/>
                    </a:p>
                  </a:txBody>
                  <a:tcPr/>
                </a:tc>
                <a:tc>
                  <a:txBody>
                    <a:bodyPr/>
                    <a:lstStyle/>
                    <a:p>
                      <a:r>
                        <a:rPr lang="en-US"/>
                        <a:t>IR10.8-IR12.0</a:t>
                      </a:r>
                    </a:p>
                  </a:txBody>
                  <a:tcPr/>
                </a:tc>
                <a:extLst>
                  <a:ext uri="{0D108BD9-81ED-4DB2-BD59-A6C34878D82A}">
                    <a16:rowId xmlns:a16="http://schemas.microsoft.com/office/drawing/2014/main" val="2071205359"/>
                  </a:ext>
                </a:extLst>
              </a:tr>
              <a:tr h="370840">
                <a:tc>
                  <a:txBody>
                    <a:bodyPr/>
                    <a:lstStyle/>
                    <a:p>
                      <a:r>
                        <a:rPr lang="en-US">
                          <a:solidFill>
                            <a:srgbClr val="00B050"/>
                          </a:solidFill>
                        </a:rPr>
                        <a:t>Green</a:t>
                      </a:r>
                      <a:endParaRPr lang="en-US"/>
                    </a:p>
                  </a:txBody>
                  <a:tcPr/>
                </a:tc>
                <a:tc>
                  <a:txBody>
                    <a:bodyPr/>
                    <a:lstStyle/>
                    <a:p>
                      <a:r>
                        <a:rPr lang="en-US"/>
                        <a:t>IR3.9-IR10.8 </a:t>
                      </a:r>
                    </a:p>
                  </a:txBody>
                  <a:tcPr/>
                </a:tc>
                <a:extLst>
                  <a:ext uri="{0D108BD9-81ED-4DB2-BD59-A6C34878D82A}">
                    <a16:rowId xmlns:a16="http://schemas.microsoft.com/office/drawing/2014/main" val="1916489004"/>
                  </a:ext>
                </a:extLst>
              </a:tr>
              <a:tr h="370840">
                <a:tc>
                  <a:txBody>
                    <a:bodyPr/>
                    <a:lstStyle/>
                    <a:p>
                      <a:r>
                        <a:rPr lang="en-US">
                          <a:solidFill>
                            <a:srgbClr val="00B0F0"/>
                          </a:solidFill>
                        </a:rPr>
                        <a:t>Blue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IR3.9</a:t>
                      </a:r>
                    </a:p>
                  </a:txBody>
                  <a:tcPr/>
                </a:tc>
                <a:extLst>
                  <a:ext uri="{0D108BD9-81ED-4DB2-BD59-A6C34878D82A}">
                    <a16:rowId xmlns:a16="http://schemas.microsoft.com/office/drawing/2014/main" val="862043205"/>
                  </a:ext>
                </a:extLst>
              </a:tr>
            </a:tbl>
          </a:graphicData>
        </a:graphic>
      </p:graphicFrame>
      <p:sp>
        <p:nvSpPr>
          <p:cNvPr id="19" name="Rectangle 12"/>
          <p:cNvSpPr>
            <a:spLocks noChangeArrowheads="1"/>
          </p:cNvSpPr>
          <p:nvPr/>
        </p:nvSpPr>
        <p:spPr bwMode="auto">
          <a:xfrm>
            <a:off x="358774" y="4130096"/>
            <a:ext cx="1326861" cy="400050"/>
          </a:xfrm>
          <a:prstGeom prst="rect">
            <a:avLst/>
          </a:prstGeom>
          <a:solidFill>
            <a:srgbClr val="E61400"/>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20" name="Table 19"/>
          <p:cNvGraphicFramePr>
            <a:graphicFrameLocks noGrp="1"/>
          </p:cNvGraphicFramePr>
          <p:nvPr/>
        </p:nvGraphicFramePr>
        <p:xfrm>
          <a:off x="6555917" y="2189501"/>
          <a:ext cx="4046009" cy="1112520"/>
        </p:xfrm>
        <a:graphic>
          <a:graphicData uri="http://schemas.openxmlformats.org/drawingml/2006/table">
            <a:tbl>
              <a:tblPr firstRow="1" bandRow="1">
                <a:tableStyleId>{5940675A-B579-460E-94D1-54222C63F5DA}</a:tableStyleId>
              </a:tblPr>
              <a:tblGrid>
                <a:gridCol w="1772709">
                  <a:extLst>
                    <a:ext uri="{9D8B030D-6E8A-4147-A177-3AD203B41FA5}">
                      <a16:colId xmlns:a16="http://schemas.microsoft.com/office/drawing/2014/main" val="253297678"/>
                    </a:ext>
                  </a:extLst>
                </a:gridCol>
                <a:gridCol w="2273300">
                  <a:extLst>
                    <a:ext uri="{9D8B030D-6E8A-4147-A177-3AD203B41FA5}">
                      <a16:colId xmlns:a16="http://schemas.microsoft.com/office/drawing/2014/main" val="2819865612"/>
                    </a:ext>
                  </a:extLst>
                </a:gridCol>
              </a:tblGrid>
              <a:tr h="370840">
                <a:tc>
                  <a:txBody>
                    <a:bodyPr/>
                    <a:lstStyle/>
                    <a:p>
                      <a:r>
                        <a:rPr lang="en-US">
                          <a:solidFill>
                            <a:srgbClr val="FF0000"/>
                          </a:solidFill>
                        </a:rPr>
                        <a:t>Red</a:t>
                      </a:r>
                      <a:endParaRPr lang="en-US"/>
                    </a:p>
                  </a:txBody>
                  <a:tcPr/>
                </a:tc>
                <a:tc>
                  <a:txBody>
                    <a:bodyPr/>
                    <a:lstStyle/>
                    <a:p>
                      <a:r>
                        <a:rPr lang="en-US"/>
                        <a:t>IR12.0-IR10.8</a:t>
                      </a:r>
                    </a:p>
                  </a:txBody>
                  <a:tcPr/>
                </a:tc>
                <a:extLst>
                  <a:ext uri="{0D108BD9-81ED-4DB2-BD59-A6C34878D82A}">
                    <a16:rowId xmlns:a16="http://schemas.microsoft.com/office/drawing/2014/main" val="2071205359"/>
                  </a:ext>
                </a:extLst>
              </a:tr>
              <a:tr h="370840">
                <a:tc>
                  <a:txBody>
                    <a:bodyPr/>
                    <a:lstStyle/>
                    <a:p>
                      <a:r>
                        <a:rPr lang="en-US">
                          <a:solidFill>
                            <a:srgbClr val="00B050"/>
                          </a:solidFill>
                        </a:rPr>
                        <a:t>Green</a:t>
                      </a:r>
                      <a:endParaRPr lang="en-US"/>
                    </a:p>
                  </a:txBody>
                  <a:tcPr/>
                </a:tc>
                <a:tc>
                  <a:txBody>
                    <a:bodyPr/>
                    <a:lstStyle/>
                    <a:p>
                      <a:r>
                        <a:rPr lang="en-US"/>
                        <a:t>IR10.8-IR8.7 (rev) </a:t>
                      </a:r>
                    </a:p>
                  </a:txBody>
                  <a:tcPr/>
                </a:tc>
                <a:extLst>
                  <a:ext uri="{0D108BD9-81ED-4DB2-BD59-A6C34878D82A}">
                    <a16:rowId xmlns:a16="http://schemas.microsoft.com/office/drawing/2014/main" val="1916489004"/>
                  </a:ext>
                </a:extLst>
              </a:tr>
              <a:tr h="370840">
                <a:tc>
                  <a:txBody>
                    <a:bodyPr/>
                    <a:lstStyle/>
                    <a:p>
                      <a:r>
                        <a:rPr lang="en-US">
                          <a:solidFill>
                            <a:srgbClr val="00B0F0"/>
                          </a:solidFill>
                        </a:rPr>
                        <a:t>Blue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IR10.8 (rev)</a:t>
                      </a:r>
                    </a:p>
                  </a:txBody>
                  <a:tcPr/>
                </a:tc>
                <a:extLst>
                  <a:ext uri="{0D108BD9-81ED-4DB2-BD59-A6C34878D82A}">
                    <a16:rowId xmlns:a16="http://schemas.microsoft.com/office/drawing/2014/main" val="862043205"/>
                  </a:ext>
                </a:extLst>
              </a:tr>
            </a:tbl>
          </a:graphicData>
        </a:graphic>
      </p:graphicFrame>
      <p:sp>
        <p:nvSpPr>
          <p:cNvPr id="7" name="TextBox 6"/>
          <p:cNvSpPr txBox="1"/>
          <p:nvPr/>
        </p:nvSpPr>
        <p:spPr>
          <a:xfrm>
            <a:off x="531222" y="1765300"/>
            <a:ext cx="25675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‘BMKG’ Ash</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RGB scheme</a:t>
            </a:r>
          </a:p>
        </p:txBody>
      </p:sp>
      <p:sp>
        <p:nvSpPr>
          <p:cNvPr id="22" name="TextBox 21"/>
          <p:cNvSpPr txBox="1"/>
          <p:nvPr/>
        </p:nvSpPr>
        <p:spPr>
          <a:xfrm>
            <a:off x="6796350" y="1696272"/>
            <a:ext cx="2563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Ash RGB scheme</a:t>
            </a:r>
          </a:p>
        </p:txBody>
      </p:sp>
      <p:sp>
        <p:nvSpPr>
          <p:cNvPr id="23" name="Rectangle 12"/>
          <p:cNvSpPr>
            <a:spLocks noChangeArrowheads="1"/>
          </p:cNvSpPr>
          <p:nvPr/>
        </p:nvSpPr>
        <p:spPr bwMode="auto">
          <a:xfrm>
            <a:off x="6565152" y="4107070"/>
            <a:ext cx="1326861" cy="400050"/>
          </a:xfrm>
          <a:prstGeom prst="rect">
            <a:avLst/>
          </a:prstGeom>
          <a:solidFill>
            <a:schemeClr val="tx1"/>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Rectangle 12"/>
          <p:cNvSpPr>
            <a:spLocks noChangeArrowheads="1"/>
          </p:cNvSpPr>
          <p:nvPr/>
        </p:nvSpPr>
        <p:spPr bwMode="auto">
          <a:xfrm>
            <a:off x="6565152" y="3541863"/>
            <a:ext cx="1326861" cy="400050"/>
          </a:xfrm>
          <a:prstGeom prst="rect">
            <a:avLst/>
          </a:prstGeom>
          <a:solidFill>
            <a:schemeClr val="accent4">
              <a:lumMod val="75000"/>
            </a:schemeClr>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p:cNvSpPr txBox="1"/>
          <p:nvPr/>
        </p:nvSpPr>
        <p:spPr>
          <a:xfrm>
            <a:off x="1803400" y="3554563"/>
            <a:ext cx="1879600" cy="369332"/>
          </a:xfrm>
          <a:prstGeom prst="rect">
            <a:avLst/>
          </a:prstGeom>
          <a:noFill/>
        </p:spPr>
        <p:txBody>
          <a:bodyPr wrap="square" rtlCol="0">
            <a:spAutoFit/>
          </a:bodyPr>
          <a:lstStyle/>
          <a:p>
            <a:r>
              <a:rPr lang="en-US"/>
              <a:t>Convective cloud</a:t>
            </a:r>
          </a:p>
        </p:txBody>
      </p:sp>
      <p:sp>
        <p:nvSpPr>
          <p:cNvPr id="25" name="TextBox 24"/>
          <p:cNvSpPr txBox="1"/>
          <p:nvPr/>
        </p:nvSpPr>
        <p:spPr>
          <a:xfrm>
            <a:off x="1815011" y="4185839"/>
            <a:ext cx="1879600" cy="369332"/>
          </a:xfrm>
          <a:prstGeom prst="rect">
            <a:avLst/>
          </a:prstGeom>
          <a:noFill/>
        </p:spPr>
        <p:txBody>
          <a:bodyPr wrap="square" rtlCol="0">
            <a:spAutoFit/>
          </a:bodyPr>
          <a:lstStyle/>
          <a:p>
            <a:r>
              <a:rPr lang="en-US"/>
              <a:t>Volcanic Ash</a:t>
            </a:r>
          </a:p>
        </p:txBody>
      </p:sp>
      <p:sp>
        <p:nvSpPr>
          <p:cNvPr id="26" name="TextBox 25"/>
          <p:cNvSpPr txBox="1"/>
          <p:nvPr/>
        </p:nvSpPr>
        <p:spPr>
          <a:xfrm>
            <a:off x="8022936" y="4134634"/>
            <a:ext cx="2730383" cy="369332"/>
          </a:xfrm>
          <a:prstGeom prst="rect">
            <a:avLst/>
          </a:prstGeom>
          <a:noFill/>
        </p:spPr>
        <p:txBody>
          <a:bodyPr wrap="square" rtlCol="0">
            <a:spAutoFit/>
          </a:bodyPr>
          <a:lstStyle/>
          <a:p>
            <a:r>
              <a:rPr lang="en-US"/>
              <a:t>Thin cirrus clouds, contrails</a:t>
            </a:r>
          </a:p>
        </p:txBody>
      </p:sp>
      <p:sp>
        <p:nvSpPr>
          <p:cNvPr id="27" name="TextBox 26"/>
          <p:cNvSpPr txBox="1"/>
          <p:nvPr/>
        </p:nvSpPr>
        <p:spPr>
          <a:xfrm>
            <a:off x="8010236" y="3560569"/>
            <a:ext cx="2987963" cy="369332"/>
          </a:xfrm>
          <a:prstGeom prst="rect">
            <a:avLst/>
          </a:prstGeom>
          <a:noFill/>
        </p:spPr>
        <p:txBody>
          <a:bodyPr wrap="square" rtlCol="0">
            <a:spAutoFit/>
          </a:bodyPr>
          <a:lstStyle/>
          <a:p>
            <a:r>
              <a:rPr lang="en-US"/>
              <a:t>Cold, thick, high-level clouds</a:t>
            </a:r>
          </a:p>
        </p:txBody>
      </p:sp>
      <p:sp>
        <p:nvSpPr>
          <p:cNvPr id="28" name="Rectangle 12"/>
          <p:cNvSpPr>
            <a:spLocks noChangeArrowheads="1"/>
          </p:cNvSpPr>
          <p:nvPr/>
        </p:nvSpPr>
        <p:spPr bwMode="auto">
          <a:xfrm>
            <a:off x="6565152" y="5304914"/>
            <a:ext cx="1326861" cy="400050"/>
          </a:xfrm>
          <a:prstGeom prst="rect">
            <a:avLst/>
          </a:prstGeom>
          <a:solidFill>
            <a:srgbClr val="FCA6F8"/>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12"/>
          <p:cNvSpPr>
            <a:spLocks noChangeArrowheads="1"/>
          </p:cNvSpPr>
          <p:nvPr/>
        </p:nvSpPr>
        <p:spPr bwMode="auto">
          <a:xfrm>
            <a:off x="6555917" y="4705992"/>
            <a:ext cx="1326861" cy="400050"/>
          </a:xfrm>
          <a:prstGeom prst="rect">
            <a:avLst/>
          </a:prstGeom>
          <a:solidFill>
            <a:srgbClr val="88F8CD"/>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TextBox 29"/>
          <p:cNvSpPr txBox="1"/>
          <p:nvPr/>
        </p:nvSpPr>
        <p:spPr>
          <a:xfrm>
            <a:off x="8016252" y="4729951"/>
            <a:ext cx="2140811" cy="369332"/>
          </a:xfrm>
          <a:prstGeom prst="rect">
            <a:avLst/>
          </a:prstGeom>
          <a:noFill/>
        </p:spPr>
        <p:txBody>
          <a:bodyPr wrap="square" rtlCol="0">
            <a:spAutoFit/>
          </a:bodyPr>
          <a:lstStyle/>
          <a:p>
            <a:r>
              <a:rPr lang="en-US"/>
              <a:t>Volcanic SO2 clouds</a:t>
            </a:r>
          </a:p>
        </p:txBody>
      </p:sp>
      <p:sp>
        <p:nvSpPr>
          <p:cNvPr id="31" name="TextBox 30"/>
          <p:cNvSpPr txBox="1"/>
          <p:nvPr/>
        </p:nvSpPr>
        <p:spPr>
          <a:xfrm>
            <a:off x="8065424" y="5323620"/>
            <a:ext cx="2259675" cy="369332"/>
          </a:xfrm>
          <a:prstGeom prst="rect">
            <a:avLst/>
          </a:prstGeom>
          <a:noFill/>
        </p:spPr>
        <p:txBody>
          <a:bodyPr wrap="square" rtlCol="0">
            <a:spAutoFit/>
          </a:bodyPr>
          <a:lstStyle/>
          <a:p>
            <a:r>
              <a:rPr lang="en-US"/>
              <a:t>Volcanic ash clouds</a:t>
            </a:r>
          </a:p>
        </p:txBody>
      </p:sp>
    </p:spTree>
    <p:extLst>
      <p:ext uri="{BB962C8B-B14F-4D97-AF65-F5344CB8AC3E}">
        <p14:creationId xmlns:p14="http://schemas.microsoft.com/office/powerpoint/2010/main" val="144998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Volcanic Ash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6" name="TextBox 15"/>
          <p:cNvSpPr txBox="1"/>
          <p:nvPr/>
        </p:nvSpPr>
        <p:spPr>
          <a:xfrm>
            <a:off x="908307" y="1602862"/>
            <a:ext cx="11049558" cy="369332"/>
          </a:xfrm>
          <a:prstGeom prst="rect">
            <a:avLst/>
          </a:prstGeom>
          <a:noFill/>
        </p:spPr>
        <p:txBody>
          <a:bodyPr wrap="square" rtlCol="0">
            <a:spAutoFit/>
          </a:bodyPr>
          <a:lstStyle/>
          <a:p>
            <a:r>
              <a:rPr lang="en-US" dirty="0"/>
              <a:t>22 Dec 2018 (12 – 21 UTC): the eruption first began around 13.10 UTC. Cloudy condition around the mountain.</a:t>
            </a:r>
          </a:p>
        </p:txBody>
      </p:sp>
      <p:pic>
        <p:nvPicPr>
          <p:cNvPr id="3" name="Picture 2">
            <a:extLst>
              <a:ext uri="{FF2B5EF4-FFF2-40B4-BE49-F238E27FC236}">
                <a16:creationId xmlns:a16="http://schemas.microsoft.com/office/drawing/2014/main" id="{5CED0923-6A7C-4D17-B642-218A71C2A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525" y="2172230"/>
            <a:ext cx="4929797" cy="3695789"/>
          </a:xfrm>
          <a:prstGeom prst="rect">
            <a:avLst/>
          </a:prstGeom>
        </p:spPr>
      </p:pic>
      <p:pic>
        <p:nvPicPr>
          <p:cNvPr id="8" name="Picture 7">
            <a:extLst>
              <a:ext uri="{FF2B5EF4-FFF2-40B4-BE49-F238E27FC236}">
                <a16:creationId xmlns:a16="http://schemas.microsoft.com/office/drawing/2014/main" id="{0FF9F627-6DE0-4452-8B7A-3E89F186E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2725" y="2172230"/>
            <a:ext cx="4929797" cy="3695789"/>
          </a:xfrm>
          <a:prstGeom prst="rect">
            <a:avLst/>
          </a:prstGeom>
        </p:spPr>
      </p:pic>
    </p:spTree>
    <p:extLst>
      <p:ext uri="{BB962C8B-B14F-4D97-AF65-F5344CB8AC3E}">
        <p14:creationId xmlns:p14="http://schemas.microsoft.com/office/powerpoint/2010/main" val="3722832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Volcanic Ash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6" name="TextBox 15"/>
          <p:cNvSpPr txBox="1"/>
          <p:nvPr/>
        </p:nvSpPr>
        <p:spPr>
          <a:xfrm>
            <a:off x="798035" y="1638246"/>
            <a:ext cx="10323028" cy="2862322"/>
          </a:xfrm>
          <a:prstGeom prst="rect">
            <a:avLst/>
          </a:prstGeom>
          <a:noFill/>
        </p:spPr>
        <p:txBody>
          <a:bodyPr wrap="square" rtlCol="0">
            <a:spAutoFit/>
          </a:bodyPr>
          <a:lstStyle/>
          <a:p>
            <a:r>
              <a:rPr lang="en-US" dirty="0"/>
              <a:t>From two RGBs:</a:t>
            </a:r>
          </a:p>
          <a:p>
            <a:pPr marL="285750" indent="-285750">
              <a:buFont typeface="Arial" panose="020B0604020202020204" pitchFamily="34" charset="0"/>
              <a:buChar char="•"/>
            </a:pPr>
            <a:r>
              <a:rPr lang="en-US" dirty="0"/>
              <a:t>There were no VA detected on both RGB. Instead, there were continuous convective cloud from the mountain during the eruption. </a:t>
            </a:r>
          </a:p>
          <a:p>
            <a:pPr marL="285750" indent="-285750">
              <a:buFont typeface="Arial" panose="020B0604020202020204" pitchFamily="34" charset="0"/>
              <a:buChar char="•"/>
            </a:pPr>
            <a:r>
              <a:rPr lang="en-US" dirty="0"/>
              <a:t>Ground manual observation data said the eruption began on 13.10 UTC. From satellite data (showed on ‘BMKG’ ash RGB), there low cloud that constantly spread eastern until 14.20 UTC.</a:t>
            </a:r>
          </a:p>
          <a:p>
            <a:pPr marL="285750" indent="-285750">
              <a:buFont typeface="Arial" panose="020B0604020202020204" pitchFamily="34" charset="0"/>
              <a:buChar char="•"/>
            </a:pPr>
            <a:r>
              <a:rPr lang="en-US" dirty="0"/>
              <a:t>SO2 deployed from the eruption, observed in ash RGB (bright green) on northern direction and some were southwestern direction. Strange eastward low cloud not observed.</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4510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SO2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8" name="Rectangle 12"/>
          <p:cNvSpPr>
            <a:spLocks noChangeArrowheads="1"/>
          </p:cNvSpPr>
          <p:nvPr/>
        </p:nvSpPr>
        <p:spPr bwMode="auto">
          <a:xfrm>
            <a:off x="358775" y="3541863"/>
            <a:ext cx="1326861" cy="400050"/>
          </a:xfrm>
          <a:prstGeom prst="rect">
            <a:avLst/>
          </a:prstGeom>
          <a:solidFill>
            <a:srgbClr val="00B050"/>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p:txBody>
      </p:sp>
      <p:graphicFrame>
        <p:nvGraphicFramePr>
          <p:cNvPr id="3" name="Table 2"/>
          <p:cNvGraphicFramePr>
            <a:graphicFrameLocks noGrp="1"/>
          </p:cNvGraphicFramePr>
          <p:nvPr>
            <p:extLst>
              <p:ext uri="{D42A27DB-BD31-4B8C-83A1-F6EECF244321}">
                <p14:modId xmlns:p14="http://schemas.microsoft.com/office/powerpoint/2010/main" val="1554493066"/>
              </p:ext>
            </p:extLst>
          </p:nvPr>
        </p:nvGraphicFramePr>
        <p:xfrm>
          <a:off x="307975" y="2189501"/>
          <a:ext cx="4046009" cy="1112520"/>
        </p:xfrm>
        <a:graphic>
          <a:graphicData uri="http://schemas.openxmlformats.org/drawingml/2006/table">
            <a:tbl>
              <a:tblPr firstRow="1" bandRow="1">
                <a:tableStyleId>{5940675A-B579-460E-94D1-54222C63F5DA}</a:tableStyleId>
              </a:tblPr>
              <a:tblGrid>
                <a:gridCol w="1772709">
                  <a:extLst>
                    <a:ext uri="{9D8B030D-6E8A-4147-A177-3AD203B41FA5}">
                      <a16:colId xmlns:a16="http://schemas.microsoft.com/office/drawing/2014/main" val="253297678"/>
                    </a:ext>
                  </a:extLst>
                </a:gridCol>
                <a:gridCol w="2273300">
                  <a:extLst>
                    <a:ext uri="{9D8B030D-6E8A-4147-A177-3AD203B41FA5}">
                      <a16:colId xmlns:a16="http://schemas.microsoft.com/office/drawing/2014/main" val="2819865612"/>
                    </a:ext>
                  </a:extLst>
                </a:gridCol>
              </a:tblGrid>
              <a:tr h="370840">
                <a:tc>
                  <a:txBody>
                    <a:bodyPr/>
                    <a:lstStyle/>
                    <a:p>
                      <a:r>
                        <a:rPr lang="en-US">
                          <a:solidFill>
                            <a:srgbClr val="FF0000"/>
                          </a:solidFill>
                        </a:rPr>
                        <a:t>Red</a:t>
                      </a:r>
                      <a:endParaRPr lang="en-US"/>
                    </a:p>
                  </a:txBody>
                  <a:tcPr/>
                </a:tc>
                <a:tc>
                  <a:txBody>
                    <a:bodyPr/>
                    <a:lstStyle/>
                    <a:p>
                      <a:r>
                        <a:rPr lang="en-US"/>
                        <a:t>WV6.9-WV7.3 (rev)</a:t>
                      </a:r>
                    </a:p>
                  </a:txBody>
                  <a:tcPr/>
                </a:tc>
                <a:extLst>
                  <a:ext uri="{0D108BD9-81ED-4DB2-BD59-A6C34878D82A}">
                    <a16:rowId xmlns:a16="http://schemas.microsoft.com/office/drawing/2014/main" val="2071205359"/>
                  </a:ext>
                </a:extLst>
              </a:tr>
              <a:tr h="370840">
                <a:tc>
                  <a:txBody>
                    <a:bodyPr/>
                    <a:lstStyle/>
                    <a:p>
                      <a:r>
                        <a:rPr lang="en-US">
                          <a:solidFill>
                            <a:srgbClr val="00B050"/>
                          </a:solidFill>
                        </a:rPr>
                        <a:t>Green</a:t>
                      </a:r>
                      <a:endParaRPr lang="en-US"/>
                    </a:p>
                  </a:txBody>
                  <a:tcPr/>
                </a:tc>
                <a:tc>
                  <a:txBody>
                    <a:bodyPr/>
                    <a:lstStyle/>
                    <a:p>
                      <a:r>
                        <a:rPr lang="en-US"/>
                        <a:t>IR10.8-IR8.7 (rev) </a:t>
                      </a:r>
                    </a:p>
                  </a:txBody>
                  <a:tcPr/>
                </a:tc>
                <a:extLst>
                  <a:ext uri="{0D108BD9-81ED-4DB2-BD59-A6C34878D82A}">
                    <a16:rowId xmlns:a16="http://schemas.microsoft.com/office/drawing/2014/main" val="1916489004"/>
                  </a:ext>
                </a:extLst>
              </a:tr>
              <a:tr h="370840">
                <a:tc>
                  <a:txBody>
                    <a:bodyPr/>
                    <a:lstStyle/>
                    <a:p>
                      <a:r>
                        <a:rPr lang="en-US">
                          <a:solidFill>
                            <a:srgbClr val="00B0F0"/>
                          </a:solidFill>
                        </a:rPr>
                        <a:t>Blue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IR10.8 (rev)</a:t>
                      </a:r>
                    </a:p>
                  </a:txBody>
                  <a:tcPr/>
                </a:tc>
                <a:extLst>
                  <a:ext uri="{0D108BD9-81ED-4DB2-BD59-A6C34878D82A}">
                    <a16:rowId xmlns:a16="http://schemas.microsoft.com/office/drawing/2014/main" val="862043205"/>
                  </a:ext>
                </a:extLst>
              </a:tr>
            </a:tbl>
          </a:graphicData>
        </a:graphic>
      </p:graphicFrame>
      <p:sp>
        <p:nvSpPr>
          <p:cNvPr id="19" name="Rectangle 12"/>
          <p:cNvSpPr>
            <a:spLocks noChangeArrowheads="1"/>
          </p:cNvSpPr>
          <p:nvPr/>
        </p:nvSpPr>
        <p:spPr bwMode="auto">
          <a:xfrm>
            <a:off x="358774" y="4130096"/>
            <a:ext cx="1326861" cy="400050"/>
          </a:xfrm>
          <a:prstGeom prst="rect">
            <a:avLst/>
          </a:prstGeom>
          <a:solidFill>
            <a:srgbClr val="FCA6F8"/>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p:txBody>
      </p:sp>
      <p:graphicFrame>
        <p:nvGraphicFramePr>
          <p:cNvPr id="20" name="Table 19"/>
          <p:cNvGraphicFramePr>
            <a:graphicFrameLocks noGrp="1"/>
          </p:cNvGraphicFramePr>
          <p:nvPr>
            <p:extLst>
              <p:ext uri="{D42A27DB-BD31-4B8C-83A1-F6EECF244321}">
                <p14:modId xmlns:p14="http://schemas.microsoft.com/office/powerpoint/2010/main" val="1555548665"/>
              </p:ext>
            </p:extLst>
          </p:nvPr>
        </p:nvGraphicFramePr>
        <p:xfrm>
          <a:off x="6555917" y="2189501"/>
          <a:ext cx="4046009" cy="1112520"/>
        </p:xfrm>
        <a:graphic>
          <a:graphicData uri="http://schemas.openxmlformats.org/drawingml/2006/table">
            <a:tbl>
              <a:tblPr firstRow="1" bandRow="1">
                <a:tableStyleId>{5940675A-B579-460E-94D1-54222C63F5DA}</a:tableStyleId>
              </a:tblPr>
              <a:tblGrid>
                <a:gridCol w="1772709">
                  <a:extLst>
                    <a:ext uri="{9D8B030D-6E8A-4147-A177-3AD203B41FA5}">
                      <a16:colId xmlns:a16="http://schemas.microsoft.com/office/drawing/2014/main" val="253297678"/>
                    </a:ext>
                  </a:extLst>
                </a:gridCol>
                <a:gridCol w="2273300">
                  <a:extLst>
                    <a:ext uri="{9D8B030D-6E8A-4147-A177-3AD203B41FA5}">
                      <a16:colId xmlns:a16="http://schemas.microsoft.com/office/drawing/2014/main" val="2819865612"/>
                    </a:ext>
                  </a:extLst>
                </a:gridCol>
              </a:tblGrid>
              <a:tr h="370840">
                <a:tc>
                  <a:txBody>
                    <a:bodyPr/>
                    <a:lstStyle/>
                    <a:p>
                      <a:r>
                        <a:rPr lang="en-US">
                          <a:solidFill>
                            <a:srgbClr val="FF0000"/>
                          </a:solidFill>
                        </a:rPr>
                        <a:t>Red</a:t>
                      </a:r>
                      <a:endParaRPr lang="en-US"/>
                    </a:p>
                  </a:txBody>
                  <a:tcPr/>
                </a:tc>
                <a:tc>
                  <a:txBody>
                    <a:bodyPr/>
                    <a:lstStyle/>
                    <a:p>
                      <a:r>
                        <a:rPr lang="en-US"/>
                        <a:t>WV7.3-WV6.2</a:t>
                      </a:r>
                    </a:p>
                  </a:txBody>
                  <a:tcPr/>
                </a:tc>
                <a:extLst>
                  <a:ext uri="{0D108BD9-81ED-4DB2-BD59-A6C34878D82A}">
                    <a16:rowId xmlns:a16="http://schemas.microsoft.com/office/drawing/2014/main" val="2071205359"/>
                  </a:ext>
                </a:extLst>
              </a:tr>
              <a:tr h="370840">
                <a:tc>
                  <a:txBody>
                    <a:bodyPr/>
                    <a:lstStyle/>
                    <a:p>
                      <a:r>
                        <a:rPr lang="en-US">
                          <a:solidFill>
                            <a:srgbClr val="00B050"/>
                          </a:solidFill>
                        </a:rPr>
                        <a:t>Green</a:t>
                      </a:r>
                      <a:endParaRPr lang="en-US"/>
                    </a:p>
                  </a:txBody>
                  <a:tcPr/>
                </a:tc>
                <a:tc>
                  <a:txBody>
                    <a:bodyPr/>
                    <a:lstStyle/>
                    <a:p>
                      <a:r>
                        <a:rPr lang="en-US"/>
                        <a:t>IR10.8-IR9.6 </a:t>
                      </a:r>
                    </a:p>
                  </a:txBody>
                  <a:tcPr/>
                </a:tc>
                <a:extLst>
                  <a:ext uri="{0D108BD9-81ED-4DB2-BD59-A6C34878D82A}">
                    <a16:rowId xmlns:a16="http://schemas.microsoft.com/office/drawing/2014/main" val="1916489004"/>
                  </a:ext>
                </a:extLst>
              </a:tr>
              <a:tr h="370840">
                <a:tc>
                  <a:txBody>
                    <a:bodyPr/>
                    <a:lstStyle/>
                    <a:p>
                      <a:r>
                        <a:rPr lang="en-US">
                          <a:solidFill>
                            <a:srgbClr val="00B0F0"/>
                          </a:solidFill>
                        </a:rPr>
                        <a:t>Blue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WV6.2 </a:t>
                      </a:r>
                    </a:p>
                  </a:txBody>
                  <a:tcPr/>
                </a:tc>
                <a:extLst>
                  <a:ext uri="{0D108BD9-81ED-4DB2-BD59-A6C34878D82A}">
                    <a16:rowId xmlns:a16="http://schemas.microsoft.com/office/drawing/2014/main" val="862043205"/>
                  </a:ext>
                </a:extLst>
              </a:tr>
            </a:tbl>
          </a:graphicData>
        </a:graphic>
      </p:graphicFrame>
      <p:sp>
        <p:nvSpPr>
          <p:cNvPr id="7" name="TextBox 6"/>
          <p:cNvSpPr txBox="1"/>
          <p:nvPr/>
        </p:nvSpPr>
        <p:spPr>
          <a:xfrm>
            <a:off x="531222" y="1765300"/>
            <a:ext cx="2123078" cy="369332"/>
          </a:xfrm>
          <a:prstGeom prst="rect">
            <a:avLst/>
          </a:prstGeom>
          <a:noFill/>
        </p:spPr>
        <p:txBody>
          <a:bodyPr wrap="square" rtlCol="0">
            <a:spAutoFit/>
          </a:bodyPr>
          <a:lstStyle/>
          <a:p>
            <a:r>
              <a:rPr lang="en-US"/>
              <a:t>SO2 RGB scheme</a:t>
            </a:r>
          </a:p>
        </p:txBody>
      </p:sp>
      <p:sp>
        <p:nvSpPr>
          <p:cNvPr id="22" name="TextBox 21"/>
          <p:cNvSpPr txBox="1"/>
          <p:nvPr/>
        </p:nvSpPr>
        <p:spPr>
          <a:xfrm>
            <a:off x="6796350" y="1696272"/>
            <a:ext cx="2563550" cy="369332"/>
          </a:xfrm>
          <a:prstGeom prst="rect">
            <a:avLst/>
          </a:prstGeom>
          <a:noFill/>
        </p:spPr>
        <p:txBody>
          <a:bodyPr wrap="square" rtlCol="0">
            <a:spAutoFit/>
          </a:bodyPr>
          <a:lstStyle/>
          <a:p>
            <a:r>
              <a:rPr lang="en-US"/>
              <a:t>Airmass RGB scheme</a:t>
            </a:r>
          </a:p>
        </p:txBody>
      </p:sp>
      <p:sp>
        <p:nvSpPr>
          <p:cNvPr id="23" name="Rectangle 12"/>
          <p:cNvSpPr>
            <a:spLocks noChangeArrowheads="1"/>
          </p:cNvSpPr>
          <p:nvPr/>
        </p:nvSpPr>
        <p:spPr bwMode="auto">
          <a:xfrm>
            <a:off x="6565152" y="4107070"/>
            <a:ext cx="1326861" cy="400050"/>
          </a:xfrm>
          <a:prstGeom prst="rect">
            <a:avLst/>
          </a:prstGeom>
          <a:solidFill>
            <a:srgbClr val="FFCBC5"/>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p:txBody>
      </p:sp>
      <p:sp>
        <p:nvSpPr>
          <p:cNvPr id="24" name="Rectangle 12"/>
          <p:cNvSpPr>
            <a:spLocks noChangeArrowheads="1"/>
          </p:cNvSpPr>
          <p:nvPr/>
        </p:nvSpPr>
        <p:spPr bwMode="auto">
          <a:xfrm>
            <a:off x="6565152" y="3541863"/>
            <a:ext cx="1326861" cy="400050"/>
          </a:xfrm>
          <a:prstGeom prst="rect">
            <a:avLst/>
          </a:prstGeom>
          <a:solidFill>
            <a:schemeClr val="bg1"/>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p:txBody>
      </p:sp>
      <p:sp>
        <p:nvSpPr>
          <p:cNvPr id="25" name="Rectangle 12"/>
          <p:cNvSpPr>
            <a:spLocks noChangeArrowheads="1"/>
          </p:cNvSpPr>
          <p:nvPr/>
        </p:nvSpPr>
        <p:spPr bwMode="auto">
          <a:xfrm>
            <a:off x="6565152" y="5791682"/>
            <a:ext cx="1326861" cy="400050"/>
          </a:xfrm>
          <a:prstGeom prst="rect">
            <a:avLst/>
          </a:prstGeom>
          <a:solidFill>
            <a:schemeClr val="accent6">
              <a:lumMod val="75000"/>
            </a:schemeClr>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p:txBody>
      </p:sp>
      <p:sp>
        <p:nvSpPr>
          <p:cNvPr id="26" name="Rectangle 12"/>
          <p:cNvSpPr>
            <a:spLocks noChangeArrowheads="1"/>
          </p:cNvSpPr>
          <p:nvPr/>
        </p:nvSpPr>
        <p:spPr bwMode="auto">
          <a:xfrm>
            <a:off x="6565152" y="5230229"/>
            <a:ext cx="1326861" cy="400050"/>
          </a:xfrm>
          <a:prstGeom prst="rect">
            <a:avLst/>
          </a:prstGeom>
          <a:solidFill>
            <a:srgbClr val="7030A0"/>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p:txBody>
      </p:sp>
      <p:sp>
        <p:nvSpPr>
          <p:cNvPr id="27" name="Rectangle 12"/>
          <p:cNvSpPr>
            <a:spLocks noChangeArrowheads="1"/>
          </p:cNvSpPr>
          <p:nvPr/>
        </p:nvSpPr>
        <p:spPr bwMode="auto">
          <a:xfrm>
            <a:off x="6565152" y="4665022"/>
            <a:ext cx="1326861" cy="400050"/>
          </a:xfrm>
          <a:prstGeom prst="rect">
            <a:avLst/>
          </a:prstGeom>
          <a:solidFill>
            <a:srgbClr val="00B050"/>
          </a:solidFill>
          <a:ln w="19050">
            <a:solidFill>
              <a:srgbClr val="000000"/>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p:txBody>
      </p:sp>
      <p:sp>
        <p:nvSpPr>
          <p:cNvPr id="28" name="TextBox 27"/>
          <p:cNvSpPr txBox="1"/>
          <p:nvPr/>
        </p:nvSpPr>
        <p:spPr>
          <a:xfrm>
            <a:off x="1803400" y="3554563"/>
            <a:ext cx="3263900" cy="369332"/>
          </a:xfrm>
          <a:prstGeom prst="rect">
            <a:avLst/>
          </a:prstGeom>
          <a:noFill/>
        </p:spPr>
        <p:txBody>
          <a:bodyPr wrap="square" rtlCol="0">
            <a:spAutoFit/>
          </a:bodyPr>
          <a:lstStyle/>
          <a:p>
            <a:r>
              <a:rPr lang="en-US"/>
              <a:t>Volcanic gas (SO2&gt;water vapor)</a:t>
            </a:r>
          </a:p>
        </p:txBody>
      </p:sp>
      <p:sp>
        <p:nvSpPr>
          <p:cNvPr id="29" name="TextBox 28"/>
          <p:cNvSpPr txBox="1"/>
          <p:nvPr/>
        </p:nvSpPr>
        <p:spPr>
          <a:xfrm>
            <a:off x="1803400" y="4137788"/>
            <a:ext cx="3263900" cy="369332"/>
          </a:xfrm>
          <a:prstGeom prst="rect">
            <a:avLst/>
          </a:prstGeom>
          <a:noFill/>
        </p:spPr>
        <p:txBody>
          <a:bodyPr wrap="square" rtlCol="0">
            <a:spAutoFit/>
          </a:bodyPr>
          <a:lstStyle/>
          <a:p>
            <a:r>
              <a:rPr lang="en-US"/>
              <a:t>Volcanic gas (SO2&lt;water vapor)</a:t>
            </a:r>
          </a:p>
        </p:txBody>
      </p:sp>
      <p:sp>
        <p:nvSpPr>
          <p:cNvPr id="30" name="TextBox 29"/>
          <p:cNvSpPr txBox="1"/>
          <p:nvPr/>
        </p:nvSpPr>
        <p:spPr>
          <a:xfrm>
            <a:off x="8001925" y="5673115"/>
            <a:ext cx="3263900" cy="646331"/>
          </a:xfrm>
          <a:prstGeom prst="rect">
            <a:avLst/>
          </a:prstGeom>
          <a:noFill/>
        </p:spPr>
        <p:txBody>
          <a:bodyPr wrap="square" rtlCol="0">
            <a:spAutoFit/>
          </a:bodyPr>
          <a:lstStyle/>
          <a:p>
            <a:r>
              <a:rPr lang="en-US"/>
              <a:t>Warm airmass (low humidity at upper tropopause)</a:t>
            </a:r>
          </a:p>
        </p:txBody>
      </p:sp>
      <p:sp>
        <p:nvSpPr>
          <p:cNvPr id="31" name="TextBox 30"/>
          <p:cNvSpPr txBox="1"/>
          <p:nvPr/>
        </p:nvSpPr>
        <p:spPr>
          <a:xfrm>
            <a:off x="8001925" y="5248149"/>
            <a:ext cx="3263900" cy="369332"/>
          </a:xfrm>
          <a:prstGeom prst="rect">
            <a:avLst/>
          </a:prstGeom>
          <a:noFill/>
        </p:spPr>
        <p:txBody>
          <a:bodyPr wrap="square" rtlCol="0">
            <a:spAutoFit/>
          </a:bodyPr>
          <a:lstStyle/>
          <a:p>
            <a:r>
              <a:rPr lang="en-US"/>
              <a:t>Cold airmass</a:t>
            </a:r>
          </a:p>
        </p:txBody>
      </p:sp>
      <p:sp>
        <p:nvSpPr>
          <p:cNvPr id="32" name="TextBox 31"/>
          <p:cNvSpPr txBox="1"/>
          <p:nvPr/>
        </p:nvSpPr>
        <p:spPr>
          <a:xfrm>
            <a:off x="8001925" y="4546210"/>
            <a:ext cx="3263900" cy="646331"/>
          </a:xfrm>
          <a:prstGeom prst="rect">
            <a:avLst/>
          </a:prstGeom>
          <a:noFill/>
        </p:spPr>
        <p:txBody>
          <a:bodyPr wrap="square" rtlCol="0">
            <a:spAutoFit/>
          </a:bodyPr>
          <a:lstStyle/>
          <a:p>
            <a:r>
              <a:rPr lang="en-US"/>
              <a:t>Warm airmass (high humidity at upper tropopause)</a:t>
            </a:r>
          </a:p>
        </p:txBody>
      </p:sp>
      <p:sp>
        <p:nvSpPr>
          <p:cNvPr id="33" name="TextBox 32"/>
          <p:cNvSpPr txBox="1"/>
          <p:nvPr/>
        </p:nvSpPr>
        <p:spPr>
          <a:xfrm>
            <a:off x="8001925" y="4125088"/>
            <a:ext cx="3263900" cy="369332"/>
          </a:xfrm>
          <a:prstGeom prst="rect">
            <a:avLst/>
          </a:prstGeom>
          <a:noFill/>
        </p:spPr>
        <p:txBody>
          <a:bodyPr wrap="square" rtlCol="0">
            <a:spAutoFit/>
          </a:bodyPr>
          <a:lstStyle/>
          <a:p>
            <a:r>
              <a:rPr lang="en-US"/>
              <a:t>Thick, mid-level clouds</a:t>
            </a:r>
          </a:p>
        </p:txBody>
      </p:sp>
      <p:sp>
        <p:nvSpPr>
          <p:cNvPr id="34" name="TextBox 33"/>
          <p:cNvSpPr txBox="1"/>
          <p:nvPr/>
        </p:nvSpPr>
        <p:spPr>
          <a:xfrm>
            <a:off x="8001925" y="3557872"/>
            <a:ext cx="3263900" cy="369332"/>
          </a:xfrm>
          <a:prstGeom prst="rect">
            <a:avLst/>
          </a:prstGeom>
          <a:noFill/>
        </p:spPr>
        <p:txBody>
          <a:bodyPr wrap="square" rtlCol="0">
            <a:spAutoFit/>
          </a:bodyPr>
          <a:lstStyle/>
          <a:p>
            <a:r>
              <a:rPr lang="en-US"/>
              <a:t>Thick, high-level clouds</a:t>
            </a:r>
          </a:p>
        </p:txBody>
      </p:sp>
    </p:spTree>
    <p:extLst>
      <p:ext uri="{BB962C8B-B14F-4D97-AF65-F5344CB8AC3E}">
        <p14:creationId xmlns:p14="http://schemas.microsoft.com/office/powerpoint/2010/main" val="2796975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SO2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7"/>
          <a:stretch>
            <a:fillRect/>
          </a:stretch>
        </p:blipFill>
        <p:spPr>
          <a:xfrm>
            <a:off x="240145" y="5694275"/>
            <a:ext cx="1031524" cy="1151792"/>
          </a:xfrm>
          <a:prstGeom prst="rect">
            <a:avLst/>
          </a:prstGeom>
        </p:spPr>
      </p:pic>
      <p:sp>
        <p:nvSpPr>
          <p:cNvPr id="16" name="TextBox 15"/>
          <p:cNvSpPr txBox="1"/>
          <p:nvPr/>
        </p:nvSpPr>
        <p:spPr>
          <a:xfrm>
            <a:off x="908307" y="1602862"/>
            <a:ext cx="11049558" cy="369332"/>
          </a:xfrm>
          <a:prstGeom prst="rect">
            <a:avLst/>
          </a:prstGeom>
          <a:noFill/>
        </p:spPr>
        <p:txBody>
          <a:bodyPr wrap="square" rtlCol="0">
            <a:spAutoFit/>
          </a:bodyPr>
          <a:lstStyle/>
          <a:p>
            <a:r>
              <a:rPr lang="en-US"/>
              <a:t>22 Dec 2018 (13 – 23 UTC): the eruption first began around 13.10 UTC. Cloudy condition around the mountain</a:t>
            </a:r>
          </a:p>
        </p:txBody>
      </p:sp>
      <p:pic>
        <p:nvPicPr>
          <p:cNvPr id="2" name="Webp.net-gifmaker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4250" y="2190750"/>
            <a:ext cx="4946650" cy="3709988"/>
          </a:xfrm>
          <a:prstGeom prst="rect">
            <a:avLst/>
          </a:prstGeom>
        </p:spPr>
      </p:pic>
      <p:pic>
        <p:nvPicPr>
          <p:cNvPr id="3" name="Webp.net-gifmak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11898" y="2190750"/>
            <a:ext cx="4946651" cy="3709988"/>
          </a:xfrm>
          <a:prstGeom prst="rect">
            <a:avLst/>
          </a:prstGeom>
        </p:spPr>
      </p:pic>
    </p:spTree>
    <p:extLst>
      <p:ext uri="{BB962C8B-B14F-4D97-AF65-F5344CB8AC3E}">
        <p14:creationId xmlns:p14="http://schemas.microsoft.com/office/powerpoint/2010/main" val="1108491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SO2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6" name="TextBox 15"/>
          <p:cNvSpPr txBox="1"/>
          <p:nvPr/>
        </p:nvSpPr>
        <p:spPr>
          <a:xfrm>
            <a:off x="755907" y="1587021"/>
            <a:ext cx="10816968" cy="1754326"/>
          </a:xfrm>
          <a:prstGeom prst="rect">
            <a:avLst/>
          </a:prstGeom>
          <a:noFill/>
        </p:spPr>
        <p:txBody>
          <a:bodyPr wrap="square" rtlCol="0">
            <a:spAutoFit/>
          </a:bodyPr>
          <a:lstStyle/>
          <a:p>
            <a:r>
              <a:rPr lang="en-US" dirty="0"/>
              <a:t>From two RGBs: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SO2 RGB is able to show SO2 dispersion more distinct, even when it mixed with convective cloud which has high </a:t>
            </a:r>
            <a:r>
              <a:rPr lang="en-US" dirty="0" err="1"/>
              <a:t>watervapor</a:t>
            </a:r>
            <a:r>
              <a:rPr lang="en-US" dirty="0"/>
              <a:t>.</a:t>
            </a:r>
          </a:p>
          <a:p>
            <a:pPr marL="285750" indent="-285750">
              <a:buFont typeface="Arial" panose="020B0604020202020204" pitchFamily="34" charset="0"/>
              <a:buChar char="•"/>
            </a:pPr>
            <a:r>
              <a:rPr lang="en-US" dirty="0"/>
              <a:t>Airmass RGB is also able to show SO2 dispersion, but it fail to emerge when it mixed with thick cloud.</a:t>
            </a:r>
          </a:p>
          <a:p>
            <a:pPr marL="285750" indent="-285750">
              <a:buFont typeface="Arial" panose="020B0604020202020204" pitchFamily="34" charset="0"/>
              <a:buChar char="•"/>
            </a:pPr>
            <a:r>
              <a:rPr lang="en-US" dirty="0"/>
              <a:t>Both generally consistent to IASI measurement</a:t>
            </a:r>
          </a:p>
        </p:txBody>
      </p:sp>
      <p:pic>
        <p:nvPicPr>
          <p:cNvPr id="18" name="Picture 17">
            <a:extLst>
              <a:ext uri="{FF2B5EF4-FFF2-40B4-BE49-F238E27FC236}">
                <a16:creationId xmlns:a16="http://schemas.microsoft.com/office/drawing/2014/main" id="{C931100D-5B3A-44AB-ADD7-F86E1A90F6B9}"/>
              </a:ext>
            </a:extLst>
          </p:cNvPr>
          <p:cNvPicPr>
            <a:picLocks noChangeAspect="1"/>
          </p:cNvPicPr>
          <p:nvPr/>
        </p:nvPicPr>
        <p:blipFill>
          <a:blip r:embed="rId4"/>
          <a:stretch>
            <a:fillRect/>
          </a:stretch>
        </p:blipFill>
        <p:spPr>
          <a:xfrm>
            <a:off x="5820415" y="3113928"/>
            <a:ext cx="5147487" cy="3212845"/>
          </a:xfrm>
          <a:prstGeom prst="rect">
            <a:avLst/>
          </a:prstGeom>
        </p:spPr>
      </p:pic>
    </p:spTree>
    <p:extLst>
      <p:ext uri="{BB962C8B-B14F-4D97-AF65-F5344CB8AC3E}">
        <p14:creationId xmlns:p14="http://schemas.microsoft.com/office/powerpoint/2010/main" val="299733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74032"/>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Volcanic CB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313717395"/>
              </p:ext>
            </p:extLst>
          </p:nvPr>
        </p:nvGraphicFramePr>
        <p:xfrm>
          <a:off x="1174750" y="2856251"/>
          <a:ext cx="4046009" cy="1112520"/>
        </p:xfrm>
        <a:graphic>
          <a:graphicData uri="http://schemas.openxmlformats.org/drawingml/2006/table">
            <a:tbl>
              <a:tblPr firstRow="1" bandRow="1">
                <a:tableStyleId>{5940675A-B579-460E-94D1-54222C63F5DA}</a:tableStyleId>
              </a:tblPr>
              <a:tblGrid>
                <a:gridCol w="1772709">
                  <a:extLst>
                    <a:ext uri="{9D8B030D-6E8A-4147-A177-3AD203B41FA5}">
                      <a16:colId xmlns:a16="http://schemas.microsoft.com/office/drawing/2014/main" val="253297678"/>
                    </a:ext>
                  </a:extLst>
                </a:gridCol>
                <a:gridCol w="2273300">
                  <a:extLst>
                    <a:ext uri="{9D8B030D-6E8A-4147-A177-3AD203B41FA5}">
                      <a16:colId xmlns:a16="http://schemas.microsoft.com/office/drawing/2014/main" val="2819865612"/>
                    </a:ext>
                  </a:extLst>
                </a:gridCol>
              </a:tblGrid>
              <a:tr h="370840">
                <a:tc>
                  <a:txBody>
                    <a:bodyPr/>
                    <a:lstStyle/>
                    <a:p>
                      <a:r>
                        <a:rPr lang="en-US">
                          <a:solidFill>
                            <a:srgbClr val="FF0000"/>
                          </a:solidFill>
                        </a:rPr>
                        <a:t>Red</a:t>
                      </a:r>
                      <a:endParaRPr lang="en-US"/>
                    </a:p>
                  </a:txBody>
                  <a:tcPr/>
                </a:tc>
                <a:tc>
                  <a:txBody>
                    <a:bodyPr/>
                    <a:lstStyle/>
                    <a:p>
                      <a:r>
                        <a:rPr lang="en-US"/>
                        <a:t>IR12.0-IR10.8</a:t>
                      </a:r>
                    </a:p>
                  </a:txBody>
                  <a:tcPr/>
                </a:tc>
                <a:extLst>
                  <a:ext uri="{0D108BD9-81ED-4DB2-BD59-A6C34878D82A}">
                    <a16:rowId xmlns:a16="http://schemas.microsoft.com/office/drawing/2014/main" val="2071205359"/>
                  </a:ext>
                </a:extLst>
              </a:tr>
              <a:tr h="370840">
                <a:tc>
                  <a:txBody>
                    <a:bodyPr/>
                    <a:lstStyle/>
                    <a:p>
                      <a:r>
                        <a:rPr lang="en-US">
                          <a:solidFill>
                            <a:srgbClr val="00B050"/>
                          </a:solidFill>
                        </a:rPr>
                        <a:t>Green</a:t>
                      </a:r>
                      <a:endParaRPr lang="en-US"/>
                    </a:p>
                  </a:txBody>
                  <a:tcPr/>
                </a:tc>
                <a:tc>
                  <a:txBody>
                    <a:bodyPr/>
                    <a:lstStyle/>
                    <a:p>
                      <a:r>
                        <a:rPr lang="en-US" dirty="0"/>
                        <a:t>IR3.9-IR10.8 </a:t>
                      </a:r>
                    </a:p>
                  </a:txBody>
                  <a:tcPr/>
                </a:tc>
                <a:extLst>
                  <a:ext uri="{0D108BD9-81ED-4DB2-BD59-A6C34878D82A}">
                    <a16:rowId xmlns:a16="http://schemas.microsoft.com/office/drawing/2014/main" val="1916489004"/>
                  </a:ext>
                </a:extLst>
              </a:tr>
              <a:tr h="370840">
                <a:tc>
                  <a:txBody>
                    <a:bodyPr/>
                    <a:lstStyle/>
                    <a:p>
                      <a:r>
                        <a:rPr lang="en-US">
                          <a:solidFill>
                            <a:srgbClr val="00B0F0"/>
                          </a:solidFill>
                        </a:rPr>
                        <a:t>Blue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IR10.8 (rev)</a:t>
                      </a:r>
                    </a:p>
                  </a:txBody>
                  <a:tcPr/>
                </a:tc>
                <a:extLst>
                  <a:ext uri="{0D108BD9-81ED-4DB2-BD59-A6C34878D82A}">
                    <a16:rowId xmlns:a16="http://schemas.microsoft.com/office/drawing/2014/main" val="862043205"/>
                  </a:ext>
                </a:extLst>
              </a:tr>
            </a:tbl>
          </a:graphicData>
        </a:graphic>
      </p:graphicFrame>
      <p:sp>
        <p:nvSpPr>
          <p:cNvPr id="7" name="TextBox 6"/>
          <p:cNvSpPr txBox="1"/>
          <p:nvPr/>
        </p:nvSpPr>
        <p:spPr>
          <a:xfrm>
            <a:off x="1340847" y="2422525"/>
            <a:ext cx="3822762" cy="369332"/>
          </a:xfrm>
          <a:prstGeom prst="rect">
            <a:avLst/>
          </a:prstGeom>
          <a:noFill/>
        </p:spPr>
        <p:txBody>
          <a:bodyPr wrap="square" rtlCol="0">
            <a:spAutoFit/>
          </a:bodyPr>
          <a:lstStyle/>
          <a:p>
            <a:r>
              <a:rPr lang="en-US" dirty="0"/>
              <a:t>Night </a:t>
            </a:r>
            <a:r>
              <a:rPr lang="en-US" dirty="0" err="1"/>
              <a:t>Mycrophysics</a:t>
            </a:r>
            <a:r>
              <a:rPr lang="en-US" dirty="0"/>
              <a:t> RGB scheme</a:t>
            </a:r>
          </a:p>
        </p:txBody>
      </p:sp>
      <p:pic>
        <p:nvPicPr>
          <p:cNvPr id="2" name="Picture 1">
            <a:extLst>
              <a:ext uri="{FF2B5EF4-FFF2-40B4-BE49-F238E27FC236}">
                <a16:creationId xmlns:a16="http://schemas.microsoft.com/office/drawing/2014/main" id="{2C11F398-CDDF-4E3E-B25B-D68D2F0D0E5A}"/>
              </a:ext>
            </a:extLst>
          </p:cNvPr>
          <p:cNvPicPr>
            <a:picLocks noChangeAspect="1"/>
          </p:cNvPicPr>
          <p:nvPr/>
        </p:nvPicPr>
        <p:blipFill>
          <a:blip r:embed="rId4"/>
          <a:stretch>
            <a:fillRect/>
          </a:stretch>
        </p:blipFill>
        <p:spPr>
          <a:xfrm>
            <a:off x="5753100" y="1936489"/>
            <a:ext cx="5676900" cy="3121285"/>
          </a:xfrm>
          <a:prstGeom prst="rect">
            <a:avLst/>
          </a:prstGeom>
        </p:spPr>
      </p:pic>
    </p:spTree>
    <p:extLst>
      <p:ext uri="{BB962C8B-B14F-4D97-AF65-F5344CB8AC3E}">
        <p14:creationId xmlns:p14="http://schemas.microsoft.com/office/powerpoint/2010/main" val="2415323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sp>
        <p:nvSpPr>
          <p:cNvPr id="22" name="TextBox 21"/>
          <p:cNvSpPr txBox="1"/>
          <p:nvPr/>
        </p:nvSpPr>
        <p:spPr>
          <a:xfrm>
            <a:off x="232604" y="1681088"/>
            <a:ext cx="9548800" cy="4093428"/>
          </a:xfrm>
          <a:prstGeom prst="rect">
            <a:avLst/>
          </a:prstGeom>
          <a:noFill/>
        </p:spPr>
        <p:txBody>
          <a:bodyPr wrap="square" rtlCol="0">
            <a:spAutoFit/>
          </a:bodyPr>
          <a:lstStyle/>
          <a:p>
            <a:pPr marL="800100" lvl="1"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Background – Whats with Krakatau on December 2018</a:t>
            </a:r>
          </a:p>
          <a:p>
            <a:pPr marL="800100" lvl="1" indent="-342900">
              <a:buFont typeface="Arial" panose="020B0604020202020204" pitchFamily="34" charset="0"/>
              <a:buChar char="•"/>
            </a:pPr>
            <a:endParaRPr lang="en-ZW" sz="20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Data &amp; Methods</a:t>
            </a:r>
          </a:p>
          <a:p>
            <a:pPr marL="1257300" lvl="2"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What to expect</a:t>
            </a:r>
          </a:p>
          <a:p>
            <a:pPr marL="1257300" lvl="2"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What we choose to use</a:t>
            </a:r>
          </a:p>
          <a:p>
            <a:pPr marL="1257300" lvl="2"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Why RGB</a:t>
            </a:r>
          </a:p>
          <a:p>
            <a:pPr marL="800100" lvl="1" indent="-342900">
              <a:buFont typeface="Arial" panose="020B0604020202020204" pitchFamily="34" charset="0"/>
              <a:buChar char="•"/>
            </a:pPr>
            <a:endParaRPr lang="en-ZW" sz="20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Results</a:t>
            </a:r>
          </a:p>
          <a:p>
            <a:pPr marL="1257300" lvl="2"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Ash detection</a:t>
            </a:r>
          </a:p>
          <a:p>
            <a:pPr marL="1257300" lvl="2"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SO2 detection</a:t>
            </a:r>
          </a:p>
          <a:p>
            <a:pPr marL="1257300" lvl="2"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Volcanic CB microphysics</a:t>
            </a:r>
          </a:p>
          <a:p>
            <a:pPr marL="800100" lvl="1" indent="-342900">
              <a:buFont typeface="Arial" panose="020B0604020202020204" pitchFamily="34" charset="0"/>
              <a:buChar char="•"/>
            </a:pPr>
            <a:endParaRPr lang="en-ZW" sz="20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ZW" sz="2000">
                <a:latin typeface="Times New Roman" panose="02020603050405020304" pitchFamily="18" charset="0"/>
                <a:cs typeface="Times New Roman" panose="02020603050405020304" pitchFamily="18" charset="0"/>
              </a:rPr>
              <a:t>Conclusion</a:t>
            </a: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Outline</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spTree>
    <p:extLst>
      <p:ext uri="{BB962C8B-B14F-4D97-AF65-F5344CB8AC3E}">
        <p14:creationId xmlns:p14="http://schemas.microsoft.com/office/powerpoint/2010/main" val="214186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Volcanic CB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pic>
        <p:nvPicPr>
          <p:cNvPr id="3" name="Picture 2">
            <a:extLst>
              <a:ext uri="{FF2B5EF4-FFF2-40B4-BE49-F238E27FC236}">
                <a16:creationId xmlns:a16="http://schemas.microsoft.com/office/drawing/2014/main" id="{11A56F8D-CF36-4D92-9A1B-2AC0253D9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75" y="2186512"/>
            <a:ext cx="4929797" cy="3695790"/>
          </a:xfrm>
          <a:prstGeom prst="rect">
            <a:avLst/>
          </a:prstGeom>
        </p:spPr>
      </p:pic>
      <p:sp>
        <p:nvSpPr>
          <p:cNvPr id="7" name="Rectangle 6">
            <a:extLst>
              <a:ext uri="{FF2B5EF4-FFF2-40B4-BE49-F238E27FC236}">
                <a16:creationId xmlns:a16="http://schemas.microsoft.com/office/drawing/2014/main" id="{3AB881A2-6930-4092-95FA-F19AC8085C56}"/>
              </a:ext>
            </a:extLst>
          </p:cNvPr>
          <p:cNvSpPr/>
          <p:nvPr/>
        </p:nvSpPr>
        <p:spPr>
          <a:xfrm>
            <a:off x="6009647" y="2728266"/>
            <a:ext cx="6096000" cy="1754326"/>
          </a:xfrm>
          <a:prstGeom prst="rect">
            <a:avLst/>
          </a:prstGeom>
        </p:spPr>
        <p:txBody>
          <a:bodyPr>
            <a:spAutoFit/>
          </a:bodyPr>
          <a:lstStyle/>
          <a:p>
            <a:r>
              <a:rPr lang="en-US" dirty="0"/>
              <a:t>In this RGB:</a:t>
            </a:r>
          </a:p>
          <a:p>
            <a:pPr marL="285750" indent="-285750">
              <a:buFont typeface="Arial" panose="020B0604020202020204" pitchFamily="34" charset="0"/>
              <a:buChar char="•"/>
            </a:pPr>
            <a:r>
              <a:rPr lang="en-US" dirty="0"/>
              <a:t>Able to distinguish  very cold, thick, developed cloud around the volcano (yellow dotted area)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Thick clouds (red) surrounded by high clouds from </a:t>
            </a:r>
            <a:r>
              <a:rPr lang="en-US" dirty="0" err="1"/>
              <a:t>cb</a:t>
            </a:r>
            <a:r>
              <a:rPr lang="en-US" dirty="0"/>
              <a:t> remnants (blackish) </a:t>
            </a:r>
            <a:endParaRPr lang="en-ID" dirty="0"/>
          </a:p>
        </p:txBody>
      </p:sp>
      <p:sp>
        <p:nvSpPr>
          <p:cNvPr id="17" name="TextBox 16">
            <a:extLst>
              <a:ext uri="{FF2B5EF4-FFF2-40B4-BE49-F238E27FC236}">
                <a16:creationId xmlns:a16="http://schemas.microsoft.com/office/drawing/2014/main" id="{D36BD192-EABD-4F21-91E6-9A3F580D5963}"/>
              </a:ext>
            </a:extLst>
          </p:cNvPr>
          <p:cNvSpPr txBox="1"/>
          <p:nvPr/>
        </p:nvSpPr>
        <p:spPr>
          <a:xfrm>
            <a:off x="1340847" y="1746250"/>
            <a:ext cx="3822762" cy="369332"/>
          </a:xfrm>
          <a:prstGeom prst="rect">
            <a:avLst/>
          </a:prstGeom>
          <a:noFill/>
        </p:spPr>
        <p:txBody>
          <a:bodyPr wrap="square" rtlCol="0">
            <a:spAutoFit/>
          </a:bodyPr>
          <a:lstStyle/>
          <a:p>
            <a:r>
              <a:rPr lang="en-US" dirty="0"/>
              <a:t>Night Microphysics RGB</a:t>
            </a:r>
          </a:p>
        </p:txBody>
      </p:sp>
    </p:spTree>
    <p:extLst>
      <p:ext uri="{BB962C8B-B14F-4D97-AF65-F5344CB8AC3E}">
        <p14:creationId xmlns:p14="http://schemas.microsoft.com/office/powerpoint/2010/main" val="308743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Volcanic CB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5"/>
          <a:stretch>
            <a:fillRect/>
          </a:stretch>
        </p:blipFill>
        <p:spPr>
          <a:xfrm>
            <a:off x="240145" y="5694275"/>
            <a:ext cx="1031524" cy="1151792"/>
          </a:xfrm>
          <a:prstGeom prst="rect">
            <a:avLst/>
          </a:prstGeom>
        </p:spPr>
      </p:pic>
      <p:pic>
        <p:nvPicPr>
          <p:cNvPr id="7" name="181223_himawari8_visible_infrared_Krakatau_anim">
            <a:hlinkClick r:id="" action="ppaction://media"/>
            <a:extLst>
              <a:ext uri="{FF2B5EF4-FFF2-40B4-BE49-F238E27FC236}">
                <a16:creationId xmlns:a16="http://schemas.microsoft.com/office/drawing/2014/main" id="{1B740675-610E-4DCF-8CFA-72FD7DED65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66850" y="1209675"/>
            <a:ext cx="6662875" cy="5010150"/>
          </a:xfrm>
          <a:prstGeom prst="rect">
            <a:avLst/>
          </a:prstGeom>
        </p:spPr>
      </p:pic>
      <p:sp>
        <p:nvSpPr>
          <p:cNvPr id="2" name="TextBox 1">
            <a:extLst>
              <a:ext uri="{FF2B5EF4-FFF2-40B4-BE49-F238E27FC236}">
                <a16:creationId xmlns:a16="http://schemas.microsoft.com/office/drawing/2014/main" id="{555FC06D-64AE-4DD1-8B02-937F4F036104}"/>
              </a:ext>
            </a:extLst>
          </p:cNvPr>
          <p:cNvSpPr txBox="1"/>
          <p:nvPr/>
        </p:nvSpPr>
        <p:spPr>
          <a:xfrm>
            <a:off x="8496300" y="1876425"/>
            <a:ext cx="2895600" cy="3970318"/>
          </a:xfrm>
          <a:prstGeom prst="rect">
            <a:avLst/>
          </a:prstGeom>
          <a:noFill/>
        </p:spPr>
        <p:txBody>
          <a:bodyPr wrap="square" rtlCol="0">
            <a:spAutoFit/>
          </a:bodyPr>
          <a:lstStyle/>
          <a:p>
            <a:r>
              <a:rPr lang="en-US" dirty="0"/>
              <a:t>From cims.ssec.wisc.edu, by Scott </a:t>
            </a:r>
            <a:r>
              <a:rPr lang="en-US" dirty="0" err="1"/>
              <a:t>Machbeier</a:t>
            </a:r>
            <a:r>
              <a:rPr lang="en-US" dirty="0"/>
              <a:t>,</a:t>
            </a:r>
          </a:p>
          <a:p>
            <a:endParaRPr lang="en-US" dirty="0"/>
          </a:p>
          <a:p>
            <a:r>
              <a:rPr lang="en-US" dirty="0"/>
              <a:t>A comparison of Himawari-8 Visible and Infrared images showed the persistent volcanic cloud following sunrise on 23 December </a:t>
            </a:r>
            <a:r>
              <a:rPr lang="en-US" b="1" i="1" dirty="0"/>
              <a:t>(below)</a:t>
            </a:r>
            <a:r>
              <a:rPr lang="en-US" dirty="0"/>
              <a:t>. The pulsing overshooting tops continued to exhibit infrared brightness temperatures as cold as -80ºC at times</a:t>
            </a:r>
          </a:p>
          <a:p>
            <a:endParaRPr lang="en-ID" dirty="0"/>
          </a:p>
        </p:txBody>
      </p:sp>
    </p:spTree>
    <p:extLst>
      <p:ext uri="{BB962C8B-B14F-4D97-AF65-F5344CB8AC3E}">
        <p14:creationId xmlns:p14="http://schemas.microsoft.com/office/powerpoint/2010/main" val="18142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a:solidFill>
                  <a:srgbClr val="FFFFFF"/>
                </a:solidFill>
                <a:latin typeface="Arial"/>
                <a:ea typeface="MS Gothic"/>
              </a:rPr>
              <a:t>Volcanic CB Detection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5"/>
          <a:stretch>
            <a:fillRect/>
          </a:stretch>
        </p:blipFill>
        <p:spPr>
          <a:xfrm>
            <a:off x="240145" y="5694275"/>
            <a:ext cx="1031524" cy="1151792"/>
          </a:xfrm>
          <a:prstGeom prst="rect">
            <a:avLst/>
          </a:prstGeom>
        </p:spPr>
      </p:pic>
      <p:pic>
        <p:nvPicPr>
          <p:cNvPr id="3" name="IR20181224-09-17-WMG">
            <a:hlinkClick r:id="" action="ppaction://media"/>
            <a:extLst>
              <a:ext uri="{FF2B5EF4-FFF2-40B4-BE49-F238E27FC236}">
                <a16:creationId xmlns:a16="http://schemas.microsoft.com/office/drawing/2014/main" id="{78CC2845-4F05-495A-842D-8839A9D552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1222" y="1722551"/>
            <a:ext cx="5114925" cy="3836194"/>
          </a:xfrm>
          <a:prstGeom prst="rect">
            <a:avLst/>
          </a:prstGeom>
        </p:spPr>
      </p:pic>
      <p:sp>
        <p:nvSpPr>
          <p:cNvPr id="2" name="Oval 1">
            <a:extLst>
              <a:ext uri="{FF2B5EF4-FFF2-40B4-BE49-F238E27FC236}">
                <a16:creationId xmlns:a16="http://schemas.microsoft.com/office/drawing/2014/main" id="{DF98BE6F-E6D0-490E-9781-DAFB861259D4}"/>
              </a:ext>
            </a:extLst>
          </p:cNvPr>
          <p:cNvSpPr/>
          <p:nvPr/>
        </p:nvSpPr>
        <p:spPr>
          <a:xfrm>
            <a:off x="1933575" y="2324100"/>
            <a:ext cx="1381125" cy="62986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4D3EC311-35ED-4F2C-AA6B-C77E8A3BF40F}"/>
              </a:ext>
            </a:extLst>
          </p:cNvPr>
          <p:cNvSpPr/>
          <p:nvPr/>
        </p:nvSpPr>
        <p:spPr>
          <a:xfrm>
            <a:off x="4057650" y="3429000"/>
            <a:ext cx="1200150" cy="9715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B3751302-44A4-49E8-BA1A-0675564A9536}"/>
              </a:ext>
            </a:extLst>
          </p:cNvPr>
          <p:cNvSpPr txBox="1"/>
          <p:nvPr/>
        </p:nvSpPr>
        <p:spPr>
          <a:xfrm>
            <a:off x="6191250" y="2009775"/>
            <a:ext cx="3629025" cy="923330"/>
          </a:xfrm>
          <a:prstGeom prst="rect">
            <a:avLst/>
          </a:prstGeom>
          <a:noFill/>
        </p:spPr>
        <p:txBody>
          <a:bodyPr wrap="square" rtlCol="0">
            <a:spAutoFit/>
          </a:bodyPr>
          <a:lstStyle/>
          <a:p>
            <a:r>
              <a:rPr lang="en-US" dirty="0"/>
              <a:t>Compared VC to other convective cloud, VC last longer, and tend to have same top temperature. </a:t>
            </a:r>
            <a:endParaRPr lang="en-ID" dirty="0"/>
          </a:p>
        </p:txBody>
      </p:sp>
    </p:spTree>
    <p:extLst>
      <p:ext uri="{BB962C8B-B14F-4D97-AF65-F5344CB8AC3E}">
        <p14:creationId xmlns:p14="http://schemas.microsoft.com/office/powerpoint/2010/main" val="31451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pic>
        <p:nvPicPr>
          <p:cNvPr id="2" name="Picture 1">
            <a:extLst>
              <a:ext uri="{FF2B5EF4-FFF2-40B4-BE49-F238E27FC236}">
                <a16:creationId xmlns:a16="http://schemas.microsoft.com/office/drawing/2014/main" id="{FBFAD19E-CFC5-4285-A21B-73812809C323}"/>
              </a:ext>
            </a:extLst>
          </p:cNvPr>
          <p:cNvPicPr>
            <a:picLocks noChangeAspect="1"/>
          </p:cNvPicPr>
          <p:nvPr/>
        </p:nvPicPr>
        <p:blipFill>
          <a:blip r:embed="rId4"/>
          <a:stretch>
            <a:fillRect/>
          </a:stretch>
        </p:blipFill>
        <p:spPr>
          <a:xfrm>
            <a:off x="182273" y="2123386"/>
            <a:ext cx="2637127" cy="2953899"/>
          </a:xfrm>
          <a:prstGeom prst="rect">
            <a:avLst/>
          </a:prstGeom>
        </p:spPr>
      </p:pic>
      <p:pic>
        <p:nvPicPr>
          <p:cNvPr id="8" name="Picture 7">
            <a:extLst>
              <a:ext uri="{FF2B5EF4-FFF2-40B4-BE49-F238E27FC236}">
                <a16:creationId xmlns:a16="http://schemas.microsoft.com/office/drawing/2014/main" id="{72A16CC2-4E24-4AD5-9E82-1DB0CF7E54BF}"/>
              </a:ext>
            </a:extLst>
          </p:cNvPr>
          <p:cNvPicPr>
            <a:picLocks noChangeAspect="1"/>
          </p:cNvPicPr>
          <p:nvPr/>
        </p:nvPicPr>
        <p:blipFill>
          <a:blip r:embed="rId5"/>
          <a:stretch>
            <a:fillRect/>
          </a:stretch>
        </p:blipFill>
        <p:spPr>
          <a:xfrm>
            <a:off x="2762250" y="2083128"/>
            <a:ext cx="3019428" cy="3016259"/>
          </a:xfrm>
          <a:prstGeom prst="rect">
            <a:avLst/>
          </a:prstGeom>
        </p:spPr>
      </p:pic>
      <p:pic>
        <p:nvPicPr>
          <p:cNvPr id="10" name="Picture 9">
            <a:extLst>
              <a:ext uri="{FF2B5EF4-FFF2-40B4-BE49-F238E27FC236}">
                <a16:creationId xmlns:a16="http://schemas.microsoft.com/office/drawing/2014/main" id="{9264FF85-B89C-4DA9-9B07-8EFA57DD8922}"/>
              </a:ext>
            </a:extLst>
          </p:cNvPr>
          <p:cNvPicPr>
            <a:picLocks noChangeAspect="1"/>
          </p:cNvPicPr>
          <p:nvPr/>
        </p:nvPicPr>
        <p:blipFill>
          <a:blip r:embed="rId6"/>
          <a:stretch>
            <a:fillRect/>
          </a:stretch>
        </p:blipFill>
        <p:spPr>
          <a:xfrm>
            <a:off x="5724527" y="2076640"/>
            <a:ext cx="2881648" cy="3028760"/>
          </a:xfrm>
          <a:prstGeom prst="rect">
            <a:avLst/>
          </a:prstGeom>
        </p:spPr>
      </p:pic>
      <p:pic>
        <p:nvPicPr>
          <p:cNvPr id="15" name="Picture 14">
            <a:extLst>
              <a:ext uri="{FF2B5EF4-FFF2-40B4-BE49-F238E27FC236}">
                <a16:creationId xmlns:a16="http://schemas.microsoft.com/office/drawing/2014/main" id="{06670E83-67B5-49C0-B3AA-FFA538DCA6ED}"/>
              </a:ext>
            </a:extLst>
          </p:cNvPr>
          <p:cNvPicPr>
            <a:picLocks noChangeAspect="1"/>
          </p:cNvPicPr>
          <p:nvPr/>
        </p:nvPicPr>
        <p:blipFill>
          <a:blip r:embed="rId7"/>
          <a:stretch>
            <a:fillRect/>
          </a:stretch>
        </p:blipFill>
        <p:spPr>
          <a:xfrm>
            <a:off x="8549026" y="2035503"/>
            <a:ext cx="3019425" cy="3100507"/>
          </a:xfrm>
          <a:prstGeom prst="rect">
            <a:avLst/>
          </a:prstGeom>
        </p:spPr>
      </p:pic>
      <p:sp>
        <p:nvSpPr>
          <p:cNvPr id="16" name="Rectangle: Rounded Corners 15">
            <a:extLst>
              <a:ext uri="{FF2B5EF4-FFF2-40B4-BE49-F238E27FC236}">
                <a16:creationId xmlns:a16="http://schemas.microsoft.com/office/drawing/2014/main" id="{63B0B143-C41D-466E-B318-12394637D57B}"/>
              </a:ext>
            </a:extLst>
          </p:cNvPr>
          <p:cNvSpPr/>
          <p:nvPr/>
        </p:nvSpPr>
        <p:spPr>
          <a:xfrm>
            <a:off x="1857375" y="3019425"/>
            <a:ext cx="809625" cy="542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Rounded Corners 17">
            <a:extLst>
              <a:ext uri="{FF2B5EF4-FFF2-40B4-BE49-F238E27FC236}">
                <a16:creationId xmlns:a16="http://schemas.microsoft.com/office/drawing/2014/main" id="{C4B0D52E-FF3B-4696-AE94-D5DB6338E01A}"/>
              </a:ext>
            </a:extLst>
          </p:cNvPr>
          <p:cNvSpPr/>
          <p:nvPr/>
        </p:nvSpPr>
        <p:spPr>
          <a:xfrm>
            <a:off x="4419600" y="2962275"/>
            <a:ext cx="1209677" cy="542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Rounded Corners 18">
            <a:extLst>
              <a:ext uri="{FF2B5EF4-FFF2-40B4-BE49-F238E27FC236}">
                <a16:creationId xmlns:a16="http://schemas.microsoft.com/office/drawing/2014/main" id="{B7B6031F-31C0-4F02-8F3E-04FFC16FD929}"/>
              </a:ext>
            </a:extLst>
          </p:cNvPr>
          <p:cNvSpPr/>
          <p:nvPr/>
        </p:nvSpPr>
        <p:spPr>
          <a:xfrm>
            <a:off x="7848600" y="2971801"/>
            <a:ext cx="605176" cy="3143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Rounded Corners 19">
            <a:extLst>
              <a:ext uri="{FF2B5EF4-FFF2-40B4-BE49-F238E27FC236}">
                <a16:creationId xmlns:a16="http://schemas.microsoft.com/office/drawing/2014/main" id="{82608A74-5C11-4F3B-905F-20006643BA38}"/>
              </a:ext>
            </a:extLst>
          </p:cNvPr>
          <p:cNvSpPr/>
          <p:nvPr/>
        </p:nvSpPr>
        <p:spPr>
          <a:xfrm>
            <a:off x="10401300" y="2790825"/>
            <a:ext cx="1000125" cy="5429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Rounded Corners 16">
            <a:extLst>
              <a:ext uri="{FF2B5EF4-FFF2-40B4-BE49-F238E27FC236}">
                <a16:creationId xmlns:a16="http://schemas.microsoft.com/office/drawing/2014/main" id="{A0B865C3-5EA7-4A92-9F2B-5F22E2FDCF68}"/>
              </a:ext>
            </a:extLst>
          </p:cNvPr>
          <p:cNvSpPr/>
          <p:nvPr/>
        </p:nvSpPr>
        <p:spPr>
          <a:xfrm>
            <a:off x="514350" y="3429000"/>
            <a:ext cx="304800" cy="342900"/>
          </a:xfrm>
          <a:prstGeom prst="roundRect">
            <a:avLst/>
          </a:prstGeom>
          <a:noFill/>
          <a:ln w="19050">
            <a:solidFill>
              <a:srgbClr val="46C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Rounded Corners 21">
            <a:extLst>
              <a:ext uri="{FF2B5EF4-FFF2-40B4-BE49-F238E27FC236}">
                <a16:creationId xmlns:a16="http://schemas.microsoft.com/office/drawing/2014/main" id="{6E1265B2-3FB7-47A7-B8F7-6A793CDDB880}"/>
              </a:ext>
            </a:extLst>
          </p:cNvPr>
          <p:cNvSpPr/>
          <p:nvPr/>
        </p:nvSpPr>
        <p:spPr>
          <a:xfrm>
            <a:off x="3105150" y="3067050"/>
            <a:ext cx="304800" cy="342900"/>
          </a:xfrm>
          <a:prstGeom prst="roundRect">
            <a:avLst/>
          </a:prstGeom>
          <a:noFill/>
          <a:ln w="19050">
            <a:solidFill>
              <a:srgbClr val="46C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Rectangle: Rounded Corners 22">
            <a:extLst>
              <a:ext uri="{FF2B5EF4-FFF2-40B4-BE49-F238E27FC236}">
                <a16:creationId xmlns:a16="http://schemas.microsoft.com/office/drawing/2014/main" id="{99CF3BEF-A194-44BF-B8EF-40B93A673CAF}"/>
              </a:ext>
            </a:extLst>
          </p:cNvPr>
          <p:cNvSpPr/>
          <p:nvPr/>
        </p:nvSpPr>
        <p:spPr>
          <a:xfrm>
            <a:off x="6076950" y="2981325"/>
            <a:ext cx="304800" cy="342900"/>
          </a:xfrm>
          <a:prstGeom prst="roundRect">
            <a:avLst/>
          </a:prstGeom>
          <a:noFill/>
          <a:ln w="19050">
            <a:solidFill>
              <a:srgbClr val="46C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Rounded Corners 23">
            <a:extLst>
              <a:ext uri="{FF2B5EF4-FFF2-40B4-BE49-F238E27FC236}">
                <a16:creationId xmlns:a16="http://schemas.microsoft.com/office/drawing/2014/main" id="{2E50A5EB-6DFB-4C37-A00D-A7828A06389D}"/>
              </a:ext>
            </a:extLst>
          </p:cNvPr>
          <p:cNvSpPr/>
          <p:nvPr/>
        </p:nvSpPr>
        <p:spPr>
          <a:xfrm>
            <a:off x="8963025" y="2962274"/>
            <a:ext cx="186073" cy="414261"/>
          </a:xfrm>
          <a:prstGeom prst="roundRect">
            <a:avLst/>
          </a:prstGeom>
          <a:noFill/>
          <a:ln w="19050">
            <a:solidFill>
              <a:srgbClr val="46CA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TextBox 24">
            <a:extLst>
              <a:ext uri="{FF2B5EF4-FFF2-40B4-BE49-F238E27FC236}">
                <a16:creationId xmlns:a16="http://schemas.microsoft.com/office/drawing/2014/main" id="{9CDD65F4-5AE3-4833-8E0A-C762A85BEBF8}"/>
              </a:ext>
            </a:extLst>
          </p:cNvPr>
          <p:cNvSpPr txBox="1"/>
          <p:nvPr/>
        </p:nvSpPr>
        <p:spPr>
          <a:xfrm>
            <a:off x="1704975" y="5219700"/>
            <a:ext cx="6229350" cy="646331"/>
          </a:xfrm>
          <a:prstGeom prst="rect">
            <a:avLst/>
          </a:prstGeom>
          <a:noFill/>
        </p:spPr>
        <p:txBody>
          <a:bodyPr wrap="square" rtlCol="0">
            <a:spAutoFit/>
          </a:bodyPr>
          <a:lstStyle/>
          <a:p>
            <a:r>
              <a:rPr lang="en-US" dirty="0"/>
              <a:t>Volcanic activity (depicted from volcanic cloud top temperature) tend to increase at nighttime and decrease in the morning.</a:t>
            </a:r>
            <a:endParaRPr lang="en-ID" dirty="0"/>
          </a:p>
        </p:txBody>
      </p:sp>
    </p:spTree>
    <p:extLst>
      <p:ext uri="{BB962C8B-B14F-4D97-AF65-F5344CB8AC3E}">
        <p14:creationId xmlns:p14="http://schemas.microsoft.com/office/powerpoint/2010/main" val="2129249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25" name="TextBox 24">
            <a:extLst>
              <a:ext uri="{FF2B5EF4-FFF2-40B4-BE49-F238E27FC236}">
                <a16:creationId xmlns:a16="http://schemas.microsoft.com/office/drawing/2014/main" id="{9CDD65F4-5AE3-4833-8E0A-C762A85BEBF8}"/>
              </a:ext>
            </a:extLst>
          </p:cNvPr>
          <p:cNvSpPr txBox="1"/>
          <p:nvPr/>
        </p:nvSpPr>
        <p:spPr>
          <a:xfrm>
            <a:off x="6796350" y="2461036"/>
            <a:ext cx="4490775" cy="1200329"/>
          </a:xfrm>
          <a:prstGeom prst="rect">
            <a:avLst/>
          </a:prstGeom>
          <a:noFill/>
        </p:spPr>
        <p:txBody>
          <a:bodyPr wrap="square" rtlCol="0">
            <a:spAutoFit/>
          </a:bodyPr>
          <a:lstStyle/>
          <a:p>
            <a:r>
              <a:rPr lang="en-US" dirty="0"/>
              <a:t>Radiosonde data from Soekarno Hatta station 22 </a:t>
            </a:r>
            <a:r>
              <a:rPr lang="en-US" dirty="0" err="1"/>
              <a:t>dec</a:t>
            </a:r>
            <a:r>
              <a:rPr lang="en-US" dirty="0"/>
              <a:t> 2018 :</a:t>
            </a:r>
          </a:p>
          <a:p>
            <a:endParaRPr lang="en-US" dirty="0"/>
          </a:p>
          <a:p>
            <a:r>
              <a:rPr lang="en-US" dirty="0"/>
              <a:t>-70 or colder, about 10 km or higher</a:t>
            </a:r>
            <a:endParaRPr lang="en-ID" dirty="0"/>
          </a:p>
        </p:txBody>
      </p:sp>
      <p:pic>
        <p:nvPicPr>
          <p:cNvPr id="3" name="Picture 2">
            <a:extLst>
              <a:ext uri="{FF2B5EF4-FFF2-40B4-BE49-F238E27FC236}">
                <a16:creationId xmlns:a16="http://schemas.microsoft.com/office/drawing/2014/main" id="{A1DD725D-EBB7-4022-9A68-B330A2202598}"/>
              </a:ext>
            </a:extLst>
          </p:cNvPr>
          <p:cNvPicPr>
            <a:picLocks noChangeAspect="1"/>
          </p:cNvPicPr>
          <p:nvPr/>
        </p:nvPicPr>
        <p:blipFill>
          <a:blip r:embed="rId4"/>
          <a:stretch>
            <a:fillRect/>
          </a:stretch>
        </p:blipFill>
        <p:spPr>
          <a:xfrm>
            <a:off x="600703" y="1726810"/>
            <a:ext cx="6123947" cy="4066683"/>
          </a:xfrm>
          <a:prstGeom prst="rect">
            <a:avLst/>
          </a:prstGeom>
        </p:spPr>
      </p:pic>
    </p:spTree>
    <p:extLst>
      <p:ext uri="{BB962C8B-B14F-4D97-AF65-F5344CB8AC3E}">
        <p14:creationId xmlns:p14="http://schemas.microsoft.com/office/powerpoint/2010/main" val="2974303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altLang="en-US" sz="3600" b="1" i="0" u="none" strike="noStrike" kern="1200" cap="none" spc="0" normalizeH="0" baseline="0" noProof="0" dirty="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6" name="TextBox 15"/>
          <p:cNvSpPr txBox="1"/>
          <p:nvPr/>
        </p:nvSpPr>
        <p:spPr>
          <a:xfrm>
            <a:off x="1634836" y="4007566"/>
            <a:ext cx="10323028" cy="2585323"/>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a:p>
            <a:r>
              <a:rPr lang="en-US" dirty="0" err="1"/>
              <a:t>Prata</a:t>
            </a:r>
            <a:r>
              <a:rPr lang="en-US" dirty="0"/>
              <a:t> (2019), presented at EGU 2019:</a:t>
            </a:r>
          </a:p>
          <a:p>
            <a:r>
              <a:rPr lang="en-ZW" dirty="0"/>
              <a:t>The eruptions generated an almost continuous convective cloud that was observed by a variety of earth orbiting sensors for  ∼5 days.  Using </a:t>
            </a:r>
            <a:r>
              <a:rPr lang="en-ZW" dirty="0" err="1"/>
              <a:t>Himawari</a:t>
            </a:r>
            <a:r>
              <a:rPr lang="en-ZW" dirty="0"/>
              <a:t> 8, he show that the eruption generated a large plume of SO2 gas streaming south-westwards at altitudes in excess of 15 km. Stereoscopic SLTSR data are used to determine the height of the high clouds and indicates that these reached the tropopause and possibly the lower stratosphere.</a:t>
            </a:r>
          </a:p>
          <a:p>
            <a:endParaRPr lang="en-US" dirty="0"/>
          </a:p>
        </p:txBody>
      </p:sp>
      <p:sp>
        <p:nvSpPr>
          <p:cNvPr id="2" name="TextBox 1">
            <a:extLst>
              <a:ext uri="{FF2B5EF4-FFF2-40B4-BE49-F238E27FC236}">
                <a16:creationId xmlns:a16="http://schemas.microsoft.com/office/drawing/2014/main" id="{324B78E4-EFAD-4732-808E-0AC0DFF324DC}"/>
              </a:ext>
            </a:extLst>
          </p:cNvPr>
          <p:cNvSpPr txBox="1"/>
          <p:nvPr/>
        </p:nvSpPr>
        <p:spPr>
          <a:xfrm>
            <a:off x="9301705" y="2311206"/>
            <a:ext cx="2390775" cy="1200329"/>
          </a:xfrm>
          <a:prstGeom prst="rect">
            <a:avLst/>
          </a:prstGeom>
          <a:noFill/>
        </p:spPr>
        <p:txBody>
          <a:bodyPr wrap="square" rtlCol="0">
            <a:spAutoFit/>
          </a:bodyPr>
          <a:lstStyle/>
          <a:p>
            <a:r>
              <a:rPr lang="en-US" dirty="0"/>
              <a:t>CMAX and VCUT from </a:t>
            </a:r>
            <a:r>
              <a:rPr lang="en-US" dirty="0" err="1"/>
              <a:t>Cband</a:t>
            </a:r>
            <a:r>
              <a:rPr lang="en-US" dirty="0"/>
              <a:t> Radar, located in Lampung about 100 km from Krakatau.</a:t>
            </a:r>
            <a:endParaRPr lang="en-ID" dirty="0"/>
          </a:p>
        </p:txBody>
      </p:sp>
      <p:pic>
        <p:nvPicPr>
          <p:cNvPr id="7" name="Picture 6">
            <a:extLst>
              <a:ext uri="{FF2B5EF4-FFF2-40B4-BE49-F238E27FC236}">
                <a16:creationId xmlns:a16="http://schemas.microsoft.com/office/drawing/2014/main" id="{58B162F4-F5BE-453A-8591-3FAC8E51A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556" y="1595241"/>
            <a:ext cx="5370269" cy="3045824"/>
          </a:xfrm>
          <a:prstGeom prst="rect">
            <a:avLst/>
          </a:prstGeom>
        </p:spPr>
      </p:pic>
      <p:pic>
        <p:nvPicPr>
          <p:cNvPr id="10" name="Picture 9">
            <a:extLst>
              <a:ext uri="{FF2B5EF4-FFF2-40B4-BE49-F238E27FC236}">
                <a16:creationId xmlns:a16="http://schemas.microsoft.com/office/drawing/2014/main" id="{6F6625A5-6236-43DC-8A23-99F5FDC15F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136" y="1599529"/>
            <a:ext cx="3629540" cy="2993436"/>
          </a:xfrm>
          <a:prstGeom prst="rect">
            <a:avLst/>
          </a:prstGeom>
        </p:spPr>
      </p:pic>
    </p:spTree>
    <p:extLst>
      <p:ext uri="{BB962C8B-B14F-4D97-AF65-F5344CB8AC3E}">
        <p14:creationId xmlns:p14="http://schemas.microsoft.com/office/powerpoint/2010/main" val="945196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8704" y="1077688"/>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11"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kumimoji="0" lang="nl-NL" altLang="en-US" sz="3600" b="1" i="0" u="none" strike="noStrike" kern="1200" cap="none" spc="0" normalizeH="0" baseline="0" noProof="0">
                <a:ln>
                  <a:noFill/>
                </a:ln>
                <a:solidFill>
                  <a:srgbClr val="FFFFFF"/>
                </a:solidFill>
                <a:effectLst/>
                <a:uLnTx/>
                <a:uFillTx/>
                <a:latin typeface="Arial"/>
                <a:ea typeface="MS Gothic"/>
                <a:cs typeface="+mj-cs"/>
              </a:rPr>
              <a:t>Conclusion</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3" name="TextBox 2"/>
          <p:cNvSpPr txBox="1"/>
          <p:nvPr/>
        </p:nvSpPr>
        <p:spPr>
          <a:xfrm>
            <a:off x="755907" y="1964241"/>
            <a:ext cx="10833978" cy="2308324"/>
          </a:xfrm>
          <a:prstGeom prst="rect">
            <a:avLst/>
          </a:prstGeom>
          <a:noFill/>
        </p:spPr>
        <p:txBody>
          <a:bodyPr wrap="square" rtlCol="0">
            <a:spAutoFit/>
          </a:bodyPr>
          <a:lstStyle/>
          <a:p>
            <a:pPr marL="285750" indent="-285750">
              <a:buFont typeface="Arial" panose="020B0604020202020204" pitchFamily="34" charset="0"/>
              <a:buChar char="•"/>
            </a:pPr>
            <a:r>
              <a:rPr lang="en-ZW" dirty="0"/>
              <a:t>Krakatau eruption plume is rather different from other eruption plume. Instead of amount of volcanic ash, it emitted ash-poor, thick and cold volcanic cloud. </a:t>
            </a:r>
          </a:p>
          <a:p>
            <a:pPr marL="285750" indent="-285750">
              <a:buFont typeface="Arial" panose="020B0604020202020204" pitchFamily="34" charset="0"/>
              <a:buChar char="•"/>
            </a:pPr>
            <a:r>
              <a:rPr lang="en-ZW" dirty="0"/>
              <a:t>Volcanic cloud pattern can be recognized from its pattern through various RGB, and a caution of enhanced  infrared analysis.</a:t>
            </a:r>
          </a:p>
          <a:p>
            <a:pPr marL="285750" indent="-285750">
              <a:buFont typeface="Arial" panose="020B0604020202020204" pitchFamily="34" charset="0"/>
              <a:buChar char="•"/>
            </a:pPr>
            <a:r>
              <a:rPr lang="en-ZW" dirty="0"/>
              <a:t>Convective volcanic cloud is last longer (depend on the volcano activity) than non-volcanic convective cloud, the highest CTT (overshoot top) steadily around the mountain while non-volcanic move, grow, and deceased fast.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1672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8704" y="1077688"/>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3" name="TextBox 2"/>
          <p:cNvSpPr txBox="1"/>
          <p:nvPr/>
        </p:nvSpPr>
        <p:spPr>
          <a:xfrm>
            <a:off x="1123887" y="3096338"/>
            <a:ext cx="10833978" cy="584775"/>
          </a:xfrm>
          <a:prstGeom prst="rect">
            <a:avLst/>
          </a:prstGeom>
          <a:noFill/>
        </p:spPr>
        <p:txBody>
          <a:bodyPr wrap="square" rtlCol="0">
            <a:spAutoFit/>
          </a:bodyPr>
          <a:lstStyle/>
          <a:p>
            <a:r>
              <a:rPr lang="en-US" sz="3200" b="1">
                <a:solidFill>
                  <a:srgbClr val="FF0000"/>
                </a:solidFill>
              </a:rPr>
              <a:t>Thank You For Your Attention!</a:t>
            </a:r>
          </a:p>
        </p:txBody>
      </p:sp>
    </p:spTree>
    <p:extLst>
      <p:ext uri="{BB962C8B-B14F-4D97-AF65-F5344CB8AC3E}">
        <p14:creationId xmlns:p14="http://schemas.microsoft.com/office/powerpoint/2010/main" val="329349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Background</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pic>
        <p:nvPicPr>
          <p:cNvPr id="2" name="Picture 1">
            <a:extLst>
              <a:ext uri="{FF2B5EF4-FFF2-40B4-BE49-F238E27FC236}">
                <a16:creationId xmlns:a16="http://schemas.microsoft.com/office/drawing/2014/main" id="{3D773551-166E-41BD-B991-9A1ABDE0EB1F}"/>
              </a:ext>
            </a:extLst>
          </p:cNvPr>
          <p:cNvPicPr>
            <a:picLocks noChangeAspect="1"/>
          </p:cNvPicPr>
          <p:nvPr/>
        </p:nvPicPr>
        <p:blipFill>
          <a:blip r:embed="rId4"/>
          <a:stretch>
            <a:fillRect/>
          </a:stretch>
        </p:blipFill>
        <p:spPr>
          <a:xfrm>
            <a:off x="328981" y="1709737"/>
            <a:ext cx="7408114" cy="3451258"/>
          </a:xfrm>
          <a:prstGeom prst="rect">
            <a:avLst/>
          </a:prstGeom>
        </p:spPr>
      </p:pic>
      <p:sp>
        <p:nvSpPr>
          <p:cNvPr id="3" name="TextBox 2">
            <a:extLst>
              <a:ext uri="{FF2B5EF4-FFF2-40B4-BE49-F238E27FC236}">
                <a16:creationId xmlns:a16="http://schemas.microsoft.com/office/drawing/2014/main" id="{2666BD2C-8343-4919-BD8B-A45E28E84B28}"/>
              </a:ext>
            </a:extLst>
          </p:cNvPr>
          <p:cNvSpPr txBox="1"/>
          <p:nvPr/>
        </p:nvSpPr>
        <p:spPr>
          <a:xfrm>
            <a:off x="7829550" y="1709737"/>
            <a:ext cx="412831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Indonesia archipelago has 76 active volcanoes, </a:t>
            </a:r>
          </a:p>
          <a:p>
            <a:endParaRPr lang="en-US" dirty="0"/>
          </a:p>
          <a:p>
            <a:pPr marL="285750" indent="-285750">
              <a:buFont typeface="Arial" panose="020B0604020202020204" pitchFamily="34" charset="0"/>
              <a:buChar char="•"/>
            </a:pPr>
            <a:r>
              <a:rPr lang="en-US" dirty="0"/>
              <a:t>Two of the most devastating volcanic eruptions in historic time took place in Indonesia: 1. the enormous eruption of </a:t>
            </a:r>
            <a:r>
              <a:rPr lang="en-US" dirty="0" err="1"/>
              <a:t>Tambora</a:t>
            </a:r>
            <a:r>
              <a:rPr lang="en-US" dirty="0"/>
              <a:t> in 1815, and 2. the disastrous eruption of Krakatau in 1883.</a:t>
            </a:r>
          </a:p>
          <a:p>
            <a:endParaRPr lang="en-US" dirty="0"/>
          </a:p>
          <a:p>
            <a:pPr marL="285750" indent="-285750">
              <a:buFont typeface="Arial" panose="020B0604020202020204" pitchFamily="34" charset="0"/>
              <a:buChar char="•"/>
            </a:pPr>
            <a:r>
              <a:rPr lang="en-ZW" dirty="0">
                <a:latin typeface="Times New Roman" panose="02020603050405020304" pitchFamily="18" charset="0"/>
                <a:cs typeface="Times New Roman" panose="02020603050405020304" pitchFamily="18" charset="0"/>
              </a:rPr>
              <a:t>Volcanic activity monitoring is critical in national disaster risk reduction.</a:t>
            </a:r>
            <a:endParaRPr lang="en-ID" dirty="0"/>
          </a:p>
        </p:txBody>
      </p:sp>
      <p:sp>
        <p:nvSpPr>
          <p:cNvPr id="7" name="Flowchart: Connector 6">
            <a:extLst>
              <a:ext uri="{FF2B5EF4-FFF2-40B4-BE49-F238E27FC236}">
                <a16:creationId xmlns:a16="http://schemas.microsoft.com/office/drawing/2014/main" id="{8829D6FF-8A70-486A-9F94-23DE58759323}"/>
              </a:ext>
            </a:extLst>
          </p:cNvPr>
          <p:cNvSpPr/>
          <p:nvPr/>
        </p:nvSpPr>
        <p:spPr>
          <a:xfrm>
            <a:off x="2209800" y="3695700"/>
            <a:ext cx="180975" cy="180975"/>
          </a:xfrm>
          <a:prstGeom prst="flowChartConnector">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ID"/>
          </a:p>
        </p:txBody>
      </p:sp>
    </p:spTree>
    <p:extLst>
      <p:ext uri="{BB962C8B-B14F-4D97-AF65-F5344CB8AC3E}">
        <p14:creationId xmlns:p14="http://schemas.microsoft.com/office/powerpoint/2010/main" val="2661359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Background</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sp>
        <p:nvSpPr>
          <p:cNvPr id="3" name="TextBox 2">
            <a:extLst>
              <a:ext uri="{FF2B5EF4-FFF2-40B4-BE49-F238E27FC236}">
                <a16:creationId xmlns:a16="http://schemas.microsoft.com/office/drawing/2014/main" id="{2666BD2C-8343-4919-BD8B-A45E28E84B28}"/>
              </a:ext>
            </a:extLst>
          </p:cNvPr>
          <p:cNvSpPr txBox="1"/>
          <p:nvPr/>
        </p:nvSpPr>
        <p:spPr>
          <a:xfrm>
            <a:off x="86353" y="1646288"/>
            <a:ext cx="412831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BoM Australia, as VAAC routinely provided VA advisories (its observation and forecast) in text and graphical format.</a:t>
            </a:r>
          </a:p>
        </p:txBody>
      </p:sp>
      <p:pic>
        <p:nvPicPr>
          <p:cNvPr id="10" name="Picture 9">
            <a:extLst>
              <a:ext uri="{FF2B5EF4-FFF2-40B4-BE49-F238E27FC236}">
                <a16:creationId xmlns:a16="http://schemas.microsoft.com/office/drawing/2014/main" id="{0BACA08E-3021-4031-BA66-073FBEF7E78D}"/>
              </a:ext>
            </a:extLst>
          </p:cNvPr>
          <p:cNvPicPr>
            <a:picLocks noChangeAspect="1"/>
          </p:cNvPicPr>
          <p:nvPr/>
        </p:nvPicPr>
        <p:blipFill>
          <a:blip r:embed="rId4"/>
          <a:stretch>
            <a:fillRect/>
          </a:stretch>
        </p:blipFill>
        <p:spPr>
          <a:xfrm>
            <a:off x="6318504" y="1737093"/>
            <a:ext cx="5823719" cy="4375807"/>
          </a:xfrm>
          <a:prstGeom prst="rect">
            <a:avLst/>
          </a:prstGeom>
        </p:spPr>
      </p:pic>
      <p:pic>
        <p:nvPicPr>
          <p:cNvPr id="2" name="Picture 1">
            <a:extLst>
              <a:ext uri="{FF2B5EF4-FFF2-40B4-BE49-F238E27FC236}">
                <a16:creationId xmlns:a16="http://schemas.microsoft.com/office/drawing/2014/main" id="{B06B651C-B8CF-4A56-9F48-CD784D1A7CA4}"/>
              </a:ext>
            </a:extLst>
          </p:cNvPr>
          <p:cNvPicPr>
            <a:picLocks noChangeAspect="1"/>
          </p:cNvPicPr>
          <p:nvPr/>
        </p:nvPicPr>
        <p:blipFill rotWithShape="1">
          <a:blip r:embed="rId5"/>
          <a:srcRect l="2022"/>
          <a:stretch/>
        </p:blipFill>
        <p:spPr>
          <a:xfrm>
            <a:off x="521208" y="2846617"/>
            <a:ext cx="5972771" cy="3355193"/>
          </a:xfrm>
          <a:prstGeom prst="rect">
            <a:avLst/>
          </a:prstGeom>
        </p:spPr>
      </p:pic>
    </p:spTree>
    <p:extLst>
      <p:ext uri="{BB962C8B-B14F-4D97-AF65-F5344CB8AC3E}">
        <p14:creationId xmlns:p14="http://schemas.microsoft.com/office/powerpoint/2010/main" val="3676093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Background</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sp>
        <p:nvSpPr>
          <p:cNvPr id="3" name="TextBox 2">
            <a:extLst>
              <a:ext uri="{FF2B5EF4-FFF2-40B4-BE49-F238E27FC236}">
                <a16:creationId xmlns:a16="http://schemas.microsoft.com/office/drawing/2014/main" id="{2666BD2C-8343-4919-BD8B-A45E28E84B28}"/>
              </a:ext>
            </a:extLst>
          </p:cNvPr>
          <p:cNvSpPr txBox="1"/>
          <p:nvPr/>
        </p:nvSpPr>
        <p:spPr>
          <a:xfrm>
            <a:off x="-527" y="1947354"/>
            <a:ext cx="4128315" cy="2308324"/>
          </a:xfrm>
          <a:prstGeom prst="rect">
            <a:avLst/>
          </a:prstGeom>
          <a:noFill/>
        </p:spPr>
        <p:txBody>
          <a:bodyPr wrap="square" rtlCol="0">
            <a:spAutoFit/>
          </a:bodyPr>
          <a:lstStyle/>
          <a:p>
            <a:r>
              <a:rPr lang="en-US" dirty="0"/>
              <a:t>What BMKG do:</a:t>
            </a:r>
          </a:p>
          <a:p>
            <a:pPr marL="285750" indent="-285750">
              <a:buFont typeface="Arial" panose="020B0604020202020204" pitchFamily="34" charset="0"/>
              <a:buChar char="•"/>
            </a:pPr>
            <a:r>
              <a:rPr lang="en-US" dirty="0" err="1"/>
              <a:t>realtime</a:t>
            </a:r>
            <a:r>
              <a:rPr lang="en-US" dirty="0"/>
              <a:t> monitoring from satellite (Himawari-8) and Radar (C band) of volcanic ash dispersion and height.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Prediction of volcanic ash dispersion and height using PUFF model</a:t>
            </a:r>
          </a:p>
          <a:p>
            <a:pPr marL="285750" indent="-285750">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E8FF63E0-8C01-4C37-AA6E-9852C8FC2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9786" y="1643226"/>
            <a:ext cx="4736158" cy="2965350"/>
          </a:xfrm>
          <a:prstGeom prst="rect">
            <a:avLst/>
          </a:prstGeom>
        </p:spPr>
      </p:pic>
      <p:pic>
        <p:nvPicPr>
          <p:cNvPr id="7" name="Picture 6">
            <a:extLst>
              <a:ext uri="{FF2B5EF4-FFF2-40B4-BE49-F238E27FC236}">
                <a16:creationId xmlns:a16="http://schemas.microsoft.com/office/drawing/2014/main" id="{5F52237E-FD89-46B0-8CB9-7853DB4EFA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8999" y="1683275"/>
            <a:ext cx="3035710" cy="4297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4759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3082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sp>
        <p:nvSpPr>
          <p:cNvPr id="22" name="TextBox 21"/>
          <p:cNvSpPr txBox="1"/>
          <p:nvPr/>
        </p:nvSpPr>
        <p:spPr>
          <a:xfrm>
            <a:off x="-395563" y="1625021"/>
            <a:ext cx="12353428" cy="3785652"/>
          </a:xfrm>
          <a:prstGeom prst="rect">
            <a:avLst/>
          </a:prstGeom>
          <a:noFill/>
        </p:spPr>
        <p:txBody>
          <a:bodyPr wrap="square" rtlCol="0">
            <a:spAutoFit/>
          </a:bodyPr>
          <a:lstStyle/>
          <a:p>
            <a:pPr marL="800100" lvl="1" indent="-342900">
              <a:buFont typeface="Arial" panose="020B0604020202020204" pitchFamily="34" charset="0"/>
              <a:buChar char="•"/>
            </a:pPr>
            <a:r>
              <a:rPr lang="en-ZW" sz="2000" dirty="0">
                <a:latin typeface="Times New Roman" panose="02020603050405020304" pitchFamily="18" charset="0"/>
                <a:cs typeface="Times New Roman" panose="02020603050405020304" pitchFamily="18" charset="0"/>
              </a:rPr>
              <a:t>Krakatau Eruption on 22 Dec 2018 13.10 UTC, </a:t>
            </a:r>
            <a:r>
              <a:rPr lang="en-ZW" sz="2000" dirty="0" err="1">
                <a:latin typeface="Times New Roman" panose="02020603050405020304" pitchFamily="18" charset="0"/>
                <a:cs typeface="Times New Roman" panose="02020603050405020304" pitchFamily="18" charset="0"/>
              </a:rPr>
              <a:t>trigerred</a:t>
            </a:r>
            <a:r>
              <a:rPr lang="en-ZW" sz="2000" dirty="0">
                <a:latin typeface="Times New Roman" panose="02020603050405020304" pitchFamily="18" charset="0"/>
                <a:cs typeface="Times New Roman" panose="02020603050405020304" pitchFamily="18" charset="0"/>
              </a:rPr>
              <a:t> landslide, massive wave, and tsunami in </a:t>
            </a:r>
            <a:r>
              <a:rPr lang="en-ZW" sz="2000" dirty="0" err="1">
                <a:latin typeface="Times New Roman" panose="02020603050405020304" pitchFamily="18" charset="0"/>
                <a:cs typeface="Times New Roman" panose="02020603050405020304" pitchFamily="18" charset="0"/>
              </a:rPr>
              <a:t>Pangandaran</a:t>
            </a:r>
            <a:r>
              <a:rPr lang="en-ZW" sz="2000" dirty="0">
                <a:latin typeface="Times New Roman" panose="02020603050405020304" pitchFamily="18" charset="0"/>
                <a:cs typeface="Times New Roman" panose="02020603050405020304" pitchFamily="18" charset="0"/>
              </a:rPr>
              <a:t> coast (54 km from the mountain), 437 died, 14.059 injured, 16 lost, 33.721 evacuated . Sustained activity of the volcano dispersed volcanic ash and SO2 that affect air traffic, human health, and marine transportation.</a:t>
            </a:r>
          </a:p>
          <a:p>
            <a:pPr marL="800100" lvl="1" indent="-342900">
              <a:buFont typeface="Arial" panose="020B0604020202020204" pitchFamily="34" charset="0"/>
              <a:buChar char="•"/>
            </a:pPr>
            <a:endParaRPr lang="en-ZW"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ZW" sz="2000" dirty="0">
                <a:latin typeface="Times New Roman" panose="02020603050405020304" pitchFamily="18" charset="0"/>
                <a:cs typeface="Times New Roman" panose="02020603050405020304" pitchFamily="18" charset="0"/>
              </a:rPr>
              <a:t>The eruption destroy all in-situ instruments around the mountain. Visual observation can only be conducted from (the island) about 50 km from the mountain. </a:t>
            </a:r>
          </a:p>
          <a:p>
            <a:pPr marL="800100" lvl="1" indent="-342900">
              <a:buFont typeface="Arial" panose="020B0604020202020204" pitchFamily="34" charset="0"/>
              <a:buChar char="•"/>
            </a:pPr>
            <a:endParaRPr lang="en-ZW"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ZW" sz="2000" dirty="0">
                <a:latin typeface="Times New Roman" panose="02020603050405020304" pitchFamily="18" charset="0"/>
                <a:cs typeface="Times New Roman" panose="02020603050405020304" pitchFamily="18" charset="0"/>
              </a:rPr>
              <a:t>Relying on remote sensing, there is necessity of continuous, efficient, and reliable information of eruption impacts (ash, SO2)</a:t>
            </a:r>
          </a:p>
          <a:p>
            <a:pPr marL="800100" lvl="1" indent="-342900">
              <a:buFont typeface="Arial" panose="020B0604020202020204" pitchFamily="34" charset="0"/>
              <a:buChar char="•"/>
            </a:pPr>
            <a:endParaRPr lang="en-ZW"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ZW" sz="2000" dirty="0" err="1">
                <a:latin typeface="Times New Roman" panose="02020603050405020304" pitchFamily="18" charset="0"/>
                <a:cs typeface="Times New Roman" panose="02020603050405020304" pitchFamily="18" charset="0"/>
              </a:rPr>
              <a:t>Himawari</a:t>
            </a:r>
            <a:r>
              <a:rPr lang="en-ZW" sz="2000" dirty="0">
                <a:latin typeface="Times New Roman" panose="02020603050405020304" pitchFamily="18" charset="0"/>
                <a:cs typeface="Times New Roman" panose="02020603050405020304" pitchFamily="18" charset="0"/>
              </a:rPr>
              <a:t> -8 with 16 channels spectral wide offers possibility of various </a:t>
            </a:r>
            <a:r>
              <a:rPr lang="en-ZW" sz="2000" dirty="0" err="1">
                <a:latin typeface="Times New Roman" panose="02020603050405020304" pitchFamily="18" charset="0"/>
                <a:cs typeface="Times New Roman" panose="02020603050405020304" pitchFamily="18" charset="0"/>
              </a:rPr>
              <a:t>informations</a:t>
            </a:r>
            <a:r>
              <a:rPr lang="en-ZW" sz="2000" dirty="0">
                <a:latin typeface="Times New Roman" panose="02020603050405020304" pitchFamily="18" charset="0"/>
                <a:cs typeface="Times New Roman" panose="02020603050405020304" pitchFamily="18" charset="0"/>
              </a:rPr>
              <a:t>, 10-min of temporal resolution </a:t>
            </a:r>
            <a:r>
              <a:rPr lang="en-ZW" sz="2000" dirty="0" err="1">
                <a:latin typeface="Times New Roman" panose="02020603050405020304" pitchFamily="18" charset="0"/>
                <a:cs typeface="Times New Roman" panose="02020603050405020304" pitchFamily="18" charset="0"/>
              </a:rPr>
              <a:t>fulfill</a:t>
            </a:r>
            <a:r>
              <a:rPr lang="en-ZW" sz="2000" dirty="0">
                <a:latin typeface="Times New Roman" panose="02020603050405020304" pitchFamily="18" charset="0"/>
                <a:cs typeface="Times New Roman" panose="02020603050405020304" pitchFamily="18" charset="0"/>
              </a:rPr>
              <a:t> the need for </a:t>
            </a:r>
            <a:r>
              <a:rPr lang="en-ZW" sz="2000" dirty="0" err="1">
                <a:latin typeface="Times New Roman" panose="02020603050405020304" pitchFamily="18" charset="0"/>
                <a:cs typeface="Times New Roman" panose="02020603050405020304" pitchFamily="18" charset="0"/>
              </a:rPr>
              <a:t>realtime</a:t>
            </a:r>
            <a:r>
              <a:rPr lang="en-ZW" sz="2000" dirty="0">
                <a:latin typeface="Times New Roman" panose="02020603050405020304" pitchFamily="18" charset="0"/>
                <a:cs typeface="Times New Roman" panose="02020603050405020304" pitchFamily="18" charset="0"/>
              </a:rPr>
              <a:t> monitoring.</a:t>
            </a: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Background</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spTree>
    <p:extLst>
      <p:ext uri="{BB962C8B-B14F-4D97-AF65-F5344CB8AC3E}">
        <p14:creationId xmlns:p14="http://schemas.microsoft.com/office/powerpoint/2010/main" val="827118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3"/>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lang="nl-NL" altLang="en-US" sz="3600" noProof="0">
                <a:solidFill>
                  <a:srgbClr val="FFFFFF"/>
                </a:solidFill>
                <a:latin typeface="Arial"/>
                <a:ea typeface="MS Gothic"/>
              </a:rPr>
              <a:t>Observation Challenges</a:t>
            </a:r>
            <a:endParaRPr kumimoji="0" lang="en-US" altLang="en-US" sz="3600" b="1" i="0" u="none" strike="noStrike" kern="1200" cap="none" spc="0" normalizeH="0" baseline="0" noProof="0">
              <a:ln>
                <a:noFill/>
              </a:ln>
              <a:solidFill>
                <a:srgbClr val="FFFFFF"/>
              </a:solidFill>
              <a:effectLst/>
              <a:uLnTx/>
              <a:uFillTx/>
              <a:latin typeface="Arial"/>
              <a:ea typeface="MS Gothic"/>
              <a:cs typeface="+mj-cs"/>
            </a:endParaRPr>
          </a:p>
        </p:txBody>
      </p:sp>
      <p:pic>
        <p:nvPicPr>
          <p:cNvPr id="2" name="Picture 1"/>
          <p:cNvPicPr>
            <a:picLocks noChangeAspect="1"/>
          </p:cNvPicPr>
          <p:nvPr/>
        </p:nvPicPr>
        <p:blipFill>
          <a:blip r:embed="rId4"/>
          <a:stretch>
            <a:fillRect/>
          </a:stretch>
        </p:blipFill>
        <p:spPr>
          <a:xfrm>
            <a:off x="240145" y="1845554"/>
            <a:ext cx="6230204" cy="3504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617463" y="2024706"/>
            <a:ext cx="4850287" cy="2831544"/>
          </a:xfrm>
          <a:prstGeom prst="rect">
            <a:avLst/>
          </a:prstGeom>
          <a:noFill/>
        </p:spPr>
        <p:txBody>
          <a:bodyPr wrap="square" rtlCol="0">
            <a:spAutoFit/>
          </a:bodyPr>
          <a:lstStyle/>
          <a:p>
            <a:pPr marL="285750" lvl="1" indent="-285750">
              <a:buFont typeface="Arial" panose="020B0604020202020204" pitchFamily="34" charset="0"/>
              <a:buChar char="•"/>
            </a:pPr>
            <a:r>
              <a:rPr lang="en-ZW" sz="2000" dirty="0">
                <a:latin typeface="Times New Roman" panose="02020603050405020304" pitchFamily="18" charset="0"/>
                <a:cs typeface="Times New Roman" panose="02020603050405020304" pitchFamily="18" charset="0"/>
              </a:rPr>
              <a:t>Remote observation challenges:</a:t>
            </a:r>
          </a:p>
          <a:p>
            <a:pPr lvl="1" indent="-230188"/>
            <a:r>
              <a:rPr lang="en-ZW" sz="2000" dirty="0">
                <a:latin typeface="Times New Roman" panose="02020603050405020304" pitchFamily="18" charset="0"/>
                <a:cs typeface="Times New Roman" panose="02020603050405020304" pitchFamily="18" charset="0"/>
              </a:rPr>
              <a:t>	- Occurred during wet season (much cloud </a:t>
            </a:r>
            <a:r>
              <a:rPr lang="en-ZW" sz="2000" dirty="0" err="1">
                <a:latin typeface="Times New Roman" panose="02020603050405020304" pitchFamily="18" charset="0"/>
                <a:cs typeface="Times New Roman" panose="02020603050405020304" pitchFamily="18" charset="0"/>
              </a:rPr>
              <a:t>obscurration</a:t>
            </a:r>
            <a:r>
              <a:rPr lang="en-ZW" sz="2000" dirty="0">
                <a:latin typeface="Times New Roman" panose="02020603050405020304" pitchFamily="18" charset="0"/>
                <a:cs typeface="Times New Roman" panose="02020603050405020304" pitchFamily="18" charset="0"/>
              </a:rPr>
              <a:t>)</a:t>
            </a:r>
          </a:p>
          <a:p>
            <a:pPr marL="461963" lvl="1" indent="-176213">
              <a:tabLst>
                <a:tab pos="628650" algn="l"/>
              </a:tabLst>
            </a:pPr>
            <a:r>
              <a:rPr lang="en-ZW" sz="2000" dirty="0">
                <a:latin typeface="Times New Roman" panose="02020603050405020304" pitchFamily="18" charset="0"/>
                <a:cs typeface="Times New Roman" panose="02020603050405020304" pitchFamily="18" charset="0"/>
              </a:rPr>
              <a:t>	- Marine environment surrounded the mountain (From Tupper et al 2019, sea-water interaction must have influence to the eruption plume height)</a:t>
            </a:r>
          </a:p>
          <a:p>
            <a:pPr lvl="1"/>
            <a:r>
              <a:rPr lang="en-ZW" sz="20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14307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4"/>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r>
              <a:rPr kumimoji="0" lang="en-US" altLang="en-US" sz="3600" b="1" i="0" u="none" strike="noStrike" kern="1200" cap="none" spc="0" normalizeH="0" baseline="0" noProof="0" dirty="0">
                <a:ln>
                  <a:noFill/>
                </a:ln>
                <a:solidFill>
                  <a:srgbClr val="FFFFFF"/>
                </a:solidFill>
                <a:effectLst/>
                <a:uLnTx/>
                <a:uFillTx/>
                <a:latin typeface="Arial"/>
                <a:ea typeface="MS Gothic"/>
                <a:cs typeface="+mj-cs"/>
              </a:rPr>
              <a:t>Eruption Chronology Entries</a:t>
            </a:r>
          </a:p>
        </p:txBody>
      </p:sp>
      <p:graphicFrame>
        <p:nvGraphicFramePr>
          <p:cNvPr id="7" name="Object 6">
            <a:extLst>
              <a:ext uri="{FF2B5EF4-FFF2-40B4-BE49-F238E27FC236}">
                <a16:creationId xmlns:a16="http://schemas.microsoft.com/office/drawing/2014/main" id="{F04008DB-B2DF-481E-B1F8-F0E66F18A553}"/>
              </a:ext>
            </a:extLst>
          </p:cNvPr>
          <p:cNvGraphicFramePr>
            <a:graphicFrameLocks noChangeAspect="1"/>
          </p:cNvGraphicFramePr>
          <p:nvPr>
            <p:extLst>
              <p:ext uri="{D42A27DB-BD31-4B8C-83A1-F6EECF244321}">
                <p14:modId xmlns:p14="http://schemas.microsoft.com/office/powerpoint/2010/main" val="2006526421"/>
              </p:ext>
            </p:extLst>
          </p:nvPr>
        </p:nvGraphicFramePr>
        <p:xfrm>
          <a:off x="4000500" y="1595438"/>
          <a:ext cx="7591425" cy="4922837"/>
        </p:xfrm>
        <a:graphic>
          <a:graphicData uri="http://schemas.openxmlformats.org/presentationml/2006/ole">
            <mc:AlternateContent xmlns:mc="http://schemas.openxmlformats.org/markup-compatibility/2006">
              <mc:Choice xmlns:v="urn:schemas-microsoft-com:vml" Requires="v">
                <p:oleObj spid="_x0000_s1043" name="Document" r:id="rId5" imgW="5649362" imgH="4975726" progId="Word.Document.12">
                  <p:embed/>
                </p:oleObj>
              </mc:Choice>
              <mc:Fallback>
                <p:oleObj name="Document" r:id="rId5" imgW="5649362" imgH="4975726" progId="Word.Document.12">
                  <p:embed/>
                  <p:pic>
                    <p:nvPicPr>
                      <p:cNvPr id="0" name=""/>
                      <p:cNvPicPr/>
                      <p:nvPr/>
                    </p:nvPicPr>
                    <p:blipFill>
                      <a:blip r:embed="rId6"/>
                      <a:stretch>
                        <a:fillRect/>
                      </a:stretch>
                    </p:blipFill>
                    <p:spPr>
                      <a:xfrm>
                        <a:off x="4000500" y="1595438"/>
                        <a:ext cx="7591425" cy="4922837"/>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4D6200DB-72CE-4B7F-A23D-D6523C393DF8}"/>
              </a:ext>
            </a:extLst>
          </p:cNvPr>
          <p:cNvSpPr/>
          <p:nvPr/>
        </p:nvSpPr>
        <p:spPr>
          <a:xfrm>
            <a:off x="4086225" y="1587021"/>
            <a:ext cx="1390650" cy="14634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TextBox 9">
            <a:extLst>
              <a:ext uri="{FF2B5EF4-FFF2-40B4-BE49-F238E27FC236}">
                <a16:creationId xmlns:a16="http://schemas.microsoft.com/office/drawing/2014/main" id="{32D429E9-F0B1-4991-8CFB-B4683EB4668B}"/>
              </a:ext>
            </a:extLst>
          </p:cNvPr>
          <p:cNvSpPr txBox="1"/>
          <p:nvPr/>
        </p:nvSpPr>
        <p:spPr>
          <a:xfrm>
            <a:off x="952500" y="1771650"/>
            <a:ext cx="2762250" cy="646331"/>
          </a:xfrm>
          <a:prstGeom prst="rect">
            <a:avLst/>
          </a:prstGeom>
          <a:noFill/>
        </p:spPr>
        <p:txBody>
          <a:bodyPr wrap="square" rtlCol="0">
            <a:spAutoFit/>
          </a:bodyPr>
          <a:lstStyle/>
          <a:p>
            <a:r>
              <a:rPr lang="en-US" dirty="0"/>
              <a:t>volcanic cloud observed, with Lightning.</a:t>
            </a:r>
            <a:endParaRPr lang="en-ID" dirty="0"/>
          </a:p>
        </p:txBody>
      </p:sp>
      <p:sp>
        <p:nvSpPr>
          <p:cNvPr id="16" name="Rectangle: Rounded Corners 15">
            <a:extLst>
              <a:ext uri="{FF2B5EF4-FFF2-40B4-BE49-F238E27FC236}">
                <a16:creationId xmlns:a16="http://schemas.microsoft.com/office/drawing/2014/main" id="{12DF2E4A-82B0-4F1F-82BA-9D0A67E286F9}"/>
              </a:ext>
            </a:extLst>
          </p:cNvPr>
          <p:cNvSpPr/>
          <p:nvPr/>
        </p:nvSpPr>
        <p:spPr>
          <a:xfrm>
            <a:off x="4057650" y="3387247"/>
            <a:ext cx="1390650" cy="8862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TextBox 16">
            <a:extLst>
              <a:ext uri="{FF2B5EF4-FFF2-40B4-BE49-F238E27FC236}">
                <a16:creationId xmlns:a16="http://schemas.microsoft.com/office/drawing/2014/main" id="{56FF7EC3-79A9-4FED-B7DE-D83FAF8B7918}"/>
              </a:ext>
            </a:extLst>
          </p:cNvPr>
          <p:cNvSpPr txBox="1"/>
          <p:nvPr/>
        </p:nvSpPr>
        <p:spPr>
          <a:xfrm>
            <a:off x="1057275" y="3467100"/>
            <a:ext cx="2762250" cy="369332"/>
          </a:xfrm>
          <a:prstGeom prst="rect">
            <a:avLst/>
          </a:prstGeom>
          <a:noFill/>
        </p:spPr>
        <p:txBody>
          <a:bodyPr wrap="square" rtlCol="0">
            <a:spAutoFit/>
          </a:bodyPr>
          <a:lstStyle/>
          <a:p>
            <a:r>
              <a:rPr lang="en-US" dirty="0"/>
              <a:t>volcanic cloud decreased.</a:t>
            </a:r>
            <a:endParaRPr lang="en-ID" dirty="0"/>
          </a:p>
        </p:txBody>
      </p:sp>
      <p:sp>
        <p:nvSpPr>
          <p:cNvPr id="18" name="Rectangle: Rounded Corners 17">
            <a:extLst>
              <a:ext uri="{FF2B5EF4-FFF2-40B4-BE49-F238E27FC236}">
                <a16:creationId xmlns:a16="http://schemas.microsoft.com/office/drawing/2014/main" id="{B1A47638-052E-44B4-9F5B-3A32E546A4B2}"/>
              </a:ext>
            </a:extLst>
          </p:cNvPr>
          <p:cNvSpPr/>
          <p:nvPr/>
        </p:nvSpPr>
        <p:spPr>
          <a:xfrm>
            <a:off x="4067175" y="5572124"/>
            <a:ext cx="1390650" cy="6920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9" name="TextBox 18">
            <a:extLst>
              <a:ext uri="{FF2B5EF4-FFF2-40B4-BE49-F238E27FC236}">
                <a16:creationId xmlns:a16="http://schemas.microsoft.com/office/drawing/2014/main" id="{5C93A726-7C8E-44AF-9399-1B6A286350E1}"/>
              </a:ext>
            </a:extLst>
          </p:cNvPr>
          <p:cNvSpPr txBox="1"/>
          <p:nvPr/>
        </p:nvSpPr>
        <p:spPr>
          <a:xfrm>
            <a:off x="1246043" y="5745882"/>
            <a:ext cx="2762250" cy="369332"/>
          </a:xfrm>
          <a:prstGeom prst="rect">
            <a:avLst/>
          </a:prstGeom>
          <a:noFill/>
        </p:spPr>
        <p:txBody>
          <a:bodyPr wrap="square" rtlCol="0">
            <a:spAutoFit/>
          </a:bodyPr>
          <a:lstStyle/>
          <a:p>
            <a:r>
              <a:rPr lang="en-US" dirty="0"/>
              <a:t>volcanic activity decreased.</a:t>
            </a:r>
            <a:endParaRPr lang="en-ID" dirty="0"/>
          </a:p>
        </p:txBody>
      </p:sp>
    </p:spTree>
    <p:extLst>
      <p:ext uri="{BB962C8B-B14F-4D97-AF65-F5344CB8AC3E}">
        <p14:creationId xmlns:p14="http://schemas.microsoft.com/office/powerpoint/2010/main" val="1782428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a:srcRect t="11835"/>
          <a:stretch/>
        </p:blipFill>
        <p:spPr>
          <a:xfrm>
            <a:off x="10157064" y="0"/>
            <a:ext cx="1621677" cy="1429750"/>
          </a:xfrm>
          <a:prstGeom prst="rect">
            <a:avLst/>
          </a:prstGeom>
        </p:spPr>
      </p:pic>
      <p:sp>
        <p:nvSpPr>
          <p:cNvPr id="4" name="Rectangle 5"/>
          <p:cNvSpPr>
            <a:spLocks noChangeArrowheads="1"/>
          </p:cNvSpPr>
          <p:nvPr/>
        </p:nvSpPr>
        <p:spPr bwMode="auto">
          <a:xfrm>
            <a:off x="0" y="0"/>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5" name="Rectangle 5"/>
          <p:cNvSpPr>
            <a:spLocks noChangeArrowheads="1"/>
          </p:cNvSpPr>
          <p:nvPr/>
        </p:nvSpPr>
        <p:spPr bwMode="auto">
          <a:xfrm>
            <a:off x="0" y="531227"/>
            <a:ext cx="12192000"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sp>
        <p:nvSpPr>
          <p:cNvPr id="6" name="Rectangle 5"/>
          <p:cNvSpPr>
            <a:spLocks noChangeArrowheads="1"/>
          </p:cNvSpPr>
          <p:nvPr/>
        </p:nvSpPr>
        <p:spPr bwMode="auto">
          <a:xfrm>
            <a:off x="-527" y="1064507"/>
            <a:ext cx="12183296" cy="522514"/>
          </a:xfrm>
          <a:prstGeom prst="rect">
            <a:avLst/>
          </a:prstGeom>
          <a:gradFill flip="none" rotWithShape="1">
            <a:gsLst>
              <a:gs pos="0">
                <a:schemeClr val="accent3">
                  <a:lumMod val="40000"/>
                  <a:lumOff val="60000"/>
                  <a:alpha val="0"/>
                </a:schemeClr>
              </a:gs>
              <a:gs pos="46000">
                <a:schemeClr val="accent3">
                  <a:lumMod val="95000"/>
                  <a:lumOff val="5000"/>
                </a:schemeClr>
              </a:gs>
              <a:gs pos="100000">
                <a:schemeClr val="accent3">
                  <a:lumMod val="60000"/>
                </a:schemeClr>
              </a:gs>
            </a:gsLst>
            <a:path path="circle">
              <a:fillToRect l="100000" b="100000"/>
            </a:path>
            <a:tileRect t="-100000" r="-100000"/>
          </a:gradFill>
          <a:ln w="9525">
            <a:solidFill>
              <a:schemeClr val="bg1"/>
            </a:solidFill>
            <a:miter lim="800000"/>
            <a:headEnd/>
            <a:tailEnd/>
          </a:ln>
          <a:effectLst>
            <a:outerShdw blurRad="50800" dist="50800" dir="5400000" algn="ctr" rotWithShape="0">
              <a:srgbClr val="000000">
                <a:alpha val="0"/>
              </a:srgbClr>
            </a:outerShdw>
            <a:reflection stA="0" endPos="65000" dist="50800" dir="5400000" sy="-100000" algn="bl" rotWithShape="0"/>
          </a:effectLst>
        </p:spPr>
        <p:txBody>
          <a:bodyPr wrap="none" anchor="ctr"/>
          <a:lstStyle/>
          <a:p>
            <a:pPr marL="0" marR="0" lvl="0" indent="0" defTabSz="45720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S Gothic" panose="020B0609070205080204" pitchFamily="49" charset="-128"/>
            </a:endParaRPr>
          </a:p>
        </p:txBody>
      </p:sp>
      <p:cxnSp>
        <p:nvCxnSpPr>
          <p:cNvPr id="13" name="Straight Connector 12"/>
          <p:cNvCxnSpPr/>
          <p:nvPr/>
        </p:nvCxnSpPr>
        <p:spPr>
          <a:xfrm flipV="1">
            <a:off x="1634836" y="6270171"/>
            <a:ext cx="10323029" cy="2320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53237" y="6364735"/>
            <a:ext cx="2952410" cy="307777"/>
          </a:xfrm>
          <a:prstGeom prst="rect">
            <a:avLst/>
          </a:prstGeom>
          <a:noFill/>
        </p:spPr>
        <p:txBody>
          <a:bodyPr wrap="square" rtlCol="0">
            <a:spAutoFit/>
          </a:bodyPr>
          <a:lstStyle/>
          <a:p>
            <a:r>
              <a:rPr lang="en-ZW" sz="1400">
                <a:solidFill>
                  <a:schemeClr val="accent1">
                    <a:lumMod val="75000"/>
                  </a:schemeClr>
                </a:solidFill>
                <a:latin typeface="Bodoni Bd BT" panose="02070803080706020303" pitchFamily="18" charset="0"/>
              </a:rPr>
              <a:t>CSPP Users’ Group meeting, 2019</a:t>
            </a:r>
            <a:endParaRPr lang="en-US" sz="1400">
              <a:solidFill>
                <a:schemeClr val="accent1">
                  <a:lumMod val="75000"/>
                </a:schemeClr>
              </a:solidFill>
              <a:latin typeface="Bodoni Bd BT" panose="02070803080706020303" pitchFamily="18" charset="0"/>
            </a:endParaRPr>
          </a:p>
        </p:txBody>
      </p:sp>
      <p:pic>
        <p:nvPicPr>
          <p:cNvPr id="9" name="Picture 8"/>
          <p:cNvPicPr>
            <a:picLocks noChangeAspect="1"/>
          </p:cNvPicPr>
          <p:nvPr/>
        </p:nvPicPr>
        <p:blipFill>
          <a:blip r:embed="rId5"/>
          <a:stretch>
            <a:fillRect/>
          </a:stretch>
        </p:blipFill>
        <p:spPr>
          <a:xfrm>
            <a:off x="240145" y="5694275"/>
            <a:ext cx="1031524" cy="1151792"/>
          </a:xfrm>
          <a:prstGeom prst="rect">
            <a:avLst/>
          </a:prstGeom>
        </p:spPr>
      </p:pic>
      <p:sp>
        <p:nvSpPr>
          <p:cNvPr id="15" name="Rectangle 2"/>
          <p:cNvSpPr txBox="1">
            <a:spLocks noChangeArrowheads="1"/>
          </p:cNvSpPr>
          <p:nvPr/>
        </p:nvSpPr>
        <p:spPr bwMode="auto">
          <a:xfrm>
            <a:off x="531222" y="564245"/>
            <a:ext cx="8382000" cy="774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defTabSz="414338" rtl="0" fontAlgn="base" hangingPunct="0">
              <a:lnSpc>
                <a:spcPct val="80000"/>
              </a:lnSpc>
              <a:spcBef>
                <a:spcPct val="0"/>
              </a:spcBef>
              <a:spcAft>
                <a:spcPct val="0"/>
              </a:spcAft>
              <a:buClr>
                <a:srgbClr val="000000"/>
              </a:buClr>
              <a:buSzPct val="45000"/>
              <a:buFont typeface="Wingdings" panose="05000000000000000000" pitchFamily="2" charset="2"/>
              <a:defRPr sz="2800" b="1" kern="1200">
                <a:solidFill>
                  <a:schemeClr val="bg1"/>
                </a:solidFill>
                <a:latin typeface="+mj-lt"/>
                <a:ea typeface="+mj-ea"/>
                <a:cs typeface="+mj-cs"/>
              </a:defRPr>
            </a:lvl1pPr>
            <a:lvl2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2pPr>
            <a:lvl3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3pPr>
            <a:lvl4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4pPr>
            <a:lvl5pPr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5pPr>
            <a:lvl6pPr marL="4572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6pPr>
            <a:lvl7pPr marL="9144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7pPr>
            <a:lvl8pPr marL="13716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8pPr>
            <a:lvl9pPr marL="1828800" algn="ctr" defTabSz="414338" rtl="0" fontAlgn="base" hangingPunct="0">
              <a:lnSpc>
                <a:spcPct val="80000"/>
              </a:lnSpc>
              <a:spcBef>
                <a:spcPct val="0"/>
              </a:spcBef>
              <a:spcAft>
                <a:spcPct val="0"/>
              </a:spcAft>
              <a:buClr>
                <a:srgbClr val="000000"/>
              </a:buClr>
              <a:buSzPct val="45000"/>
              <a:buFont typeface="Wingdings" panose="05000000000000000000" pitchFamily="2" charset="2"/>
              <a:defRPr sz="4000">
                <a:solidFill>
                  <a:srgbClr val="000000"/>
                </a:solidFill>
                <a:latin typeface="Arial" panose="020B0604020202020204" pitchFamily="34" charset="0"/>
                <a:ea typeface="MS Gothic" panose="020B0609070205080204" pitchFamily="49" charset="-128"/>
              </a:defRPr>
            </a:lvl9pPr>
          </a:lstStyle>
          <a:p>
            <a:pPr marL="0" marR="0" lvl="0" indent="0" algn="l" defTabSz="414338" rtl="0" eaLnBrk="1" fontAlgn="base" latinLnBrk="0" hangingPunct="0">
              <a:lnSpc>
                <a:spcPct val="80000"/>
              </a:lnSpc>
              <a:spcBef>
                <a:spcPct val="0"/>
              </a:spcBef>
              <a:spcAft>
                <a:spcPct val="0"/>
              </a:spcAft>
              <a:buClr>
                <a:srgbClr val="000000"/>
              </a:buClr>
              <a:buSzPct val="45000"/>
              <a:buFont typeface="Wingdings" panose="05000000000000000000" pitchFamily="2" charset="2"/>
              <a:buNone/>
              <a:tabLst/>
              <a:defRPr/>
            </a:pPr>
            <a:endParaRPr kumimoji="0" lang="en-US" altLang="en-US" sz="3600" b="1" i="0" u="none" strike="noStrike" kern="1200" cap="none" spc="0" normalizeH="0" baseline="0" noProof="0" dirty="0">
              <a:ln>
                <a:noFill/>
              </a:ln>
              <a:solidFill>
                <a:srgbClr val="FFFFFF"/>
              </a:solidFill>
              <a:effectLst/>
              <a:uLnTx/>
              <a:uFillTx/>
              <a:latin typeface="Arial"/>
              <a:ea typeface="MS Gothic"/>
              <a:cs typeface="+mj-cs"/>
            </a:endParaRPr>
          </a:p>
        </p:txBody>
      </p:sp>
      <p:pic>
        <p:nvPicPr>
          <p:cNvPr id="2" name="DvifmTZUwAAXVg0">
            <a:hlinkClick r:id="" action="ppaction://media"/>
            <a:extLst>
              <a:ext uri="{FF2B5EF4-FFF2-40B4-BE49-F238E27FC236}">
                <a16:creationId xmlns:a16="http://schemas.microsoft.com/office/drawing/2014/main" id="{9F8E1367-3116-423E-BF57-165020264C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0145" y="1658382"/>
            <a:ext cx="9173918" cy="4270617"/>
          </a:xfrm>
          <a:prstGeom prst="rect">
            <a:avLst/>
          </a:prstGeom>
        </p:spPr>
      </p:pic>
      <p:sp>
        <p:nvSpPr>
          <p:cNvPr id="3" name="TextBox 2">
            <a:extLst>
              <a:ext uri="{FF2B5EF4-FFF2-40B4-BE49-F238E27FC236}">
                <a16:creationId xmlns:a16="http://schemas.microsoft.com/office/drawing/2014/main" id="{DB1FA29B-B9E5-4AD8-9CD8-7F1182F27A92}"/>
              </a:ext>
            </a:extLst>
          </p:cNvPr>
          <p:cNvSpPr txBox="1"/>
          <p:nvPr/>
        </p:nvSpPr>
        <p:spPr>
          <a:xfrm>
            <a:off x="9470493" y="1789546"/>
            <a:ext cx="2317897" cy="1754326"/>
          </a:xfrm>
          <a:prstGeom prst="rect">
            <a:avLst/>
          </a:prstGeom>
          <a:noFill/>
        </p:spPr>
        <p:txBody>
          <a:bodyPr wrap="square" rtlCol="0">
            <a:spAutoFit/>
          </a:bodyPr>
          <a:lstStyle/>
          <a:p>
            <a:r>
              <a:rPr lang="en-US" dirty="0"/>
              <a:t>Rough counts have had peak values of 90 lightning events per minute detected around the volcano </a:t>
            </a:r>
          </a:p>
          <a:p>
            <a:r>
              <a:rPr lang="en-US" dirty="0"/>
              <a:t> </a:t>
            </a:r>
            <a:endParaRPr lang="en-ID" dirty="0"/>
          </a:p>
        </p:txBody>
      </p:sp>
    </p:spTree>
    <p:extLst>
      <p:ext uri="{BB962C8B-B14F-4D97-AF65-F5344CB8AC3E}">
        <p14:creationId xmlns:p14="http://schemas.microsoft.com/office/powerpoint/2010/main" val="3766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1976</TotalTime>
  <Words>1530</Words>
  <Application>Microsoft Office PowerPoint</Application>
  <PresentationFormat>Widescreen</PresentationFormat>
  <Paragraphs>230</Paragraphs>
  <Slides>27</Slides>
  <Notes>0</Notes>
  <HiddenSlides>0</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Bodoni Bd BT</vt:lpstr>
      <vt:lpstr>Calibri</vt:lpstr>
      <vt:lpstr>Calibri Light</vt:lpstr>
      <vt:lpstr>Times New Roman</vt:lpstr>
      <vt:lpstr>Wingdings</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pcs</dc:creator>
  <cp:lastModifiedBy>satelit</cp:lastModifiedBy>
  <cp:revision>113</cp:revision>
  <dcterms:created xsi:type="dcterms:W3CDTF">2019-04-07T09:57:13Z</dcterms:created>
  <dcterms:modified xsi:type="dcterms:W3CDTF">2019-06-26T01:57:57Z</dcterms:modified>
</cp:coreProperties>
</file>